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3447" autoAdjust="0"/>
  </p:normalViewPr>
  <p:slideViewPr>
    <p:cSldViewPr>
      <p:cViewPr>
        <p:scale>
          <a:sx n="50" d="100"/>
          <a:sy n="50" d="100"/>
        </p:scale>
        <p:origin x="620" y="-2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5080000" y="969273"/>
            <a:ext cx="4415484" cy="1541254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876300" y="2197100"/>
            <a:ext cx="147193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60000"/>
              </a:lnSpc>
              <a:defRPr/>
            </a:pPr>
            <a:r>
              <a:rPr lang="en-US" sz="4000" b="1" dirty="0">
                <a:latin typeface="Poppins"/>
              </a:rPr>
              <a:t>ZARZĄDZANIE RYZYKIEM WALUTOWYM</a:t>
            </a:r>
            <a:endParaRPr lang="en-US" sz="1100" dirty="0"/>
          </a:p>
        </p:txBody>
      </p:sp>
      <p:sp>
        <p:nvSpPr>
          <p:cNvPr id="6" name="TextBox 6"/>
          <p:cNvSpPr txBox="1"/>
          <p:nvPr/>
        </p:nvSpPr>
        <p:spPr>
          <a:xfrm>
            <a:off x="876300" y="4749800"/>
            <a:ext cx="14566900" cy="1130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Oferta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usług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Domu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Maklerskiego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AFS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dla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importerów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i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eksporterów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 </a:t>
            </a:r>
            <a:endParaRPr lang="pl-PL" sz="2400" b="1" dirty="0">
              <a:solidFill>
                <a:srgbClr val="FF6B35"/>
              </a:solidFill>
              <a:latin typeface="Poppins"/>
            </a:endParaRPr>
          </a:p>
          <a:p>
            <a:pPr indent="0" algn="ctr">
              <a:lnSpc>
                <a:spcPct val="15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Profesjonalne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doradztwo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w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ochronie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wyniku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finansowego</a:t>
            </a:r>
            <a:endParaRPr lang="en-US" sz="2400" dirty="0"/>
          </a:p>
        </p:txBody>
      </p:sp>
      <p:sp>
        <p:nvSpPr>
          <p:cNvPr id="7" name="TextBox 7"/>
          <p:cNvSpPr txBox="1"/>
          <p:nvPr/>
        </p:nvSpPr>
        <p:spPr>
          <a:xfrm>
            <a:off x="876300" y="5608319"/>
            <a:ext cx="13804900" cy="1948182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2400" b="1" dirty="0">
                <a:solidFill>
                  <a:srgbClr val="383838"/>
                </a:solidFill>
                <a:latin typeface="Poppins"/>
              </a:rPr>
              <a:t>Dom Maklerski AFS</a:t>
            </a:r>
            <a:endParaRPr lang="en-US" sz="1100" dirty="0"/>
          </a:p>
        </p:txBody>
      </p:sp>
      <p:sp>
        <p:nvSpPr>
          <p:cNvPr id="8" name="TextBox 8"/>
          <p:cNvSpPr txBox="1"/>
          <p:nvPr/>
        </p:nvSpPr>
        <p:spPr>
          <a:xfrm>
            <a:off x="876300" y="6738618"/>
            <a:ext cx="14033500" cy="1948182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500" b="1" dirty="0">
                <a:solidFill>
                  <a:srgbClr val="383838"/>
                </a:solidFill>
                <a:latin typeface="Poppins"/>
              </a:rPr>
              <a:t>Warszawa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pPr algn="ctr"/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3873500"/>
            <a:ext cx="14490700" cy="33147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89000" y="3886200"/>
            <a:ext cx="2984500" cy="546100"/>
          </a:xfrm>
          <a:prstGeom prst="rect">
            <a:avLst/>
          </a:prstGeom>
          <a:solidFill>
            <a:srgbClr val="CECCCC">
              <a:alpha val="33725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 dirty="0"/>
          </a:p>
        </p:txBody>
      </p:sp>
      <p:sp>
        <p:nvSpPr>
          <p:cNvPr id="6" name="AutoShape 6"/>
          <p:cNvSpPr/>
          <p:nvPr/>
        </p:nvSpPr>
        <p:spPr>
          <a:xfrm>
            <a:off x="3873500" y="3886200"/>
            <a:ext cx="3771900" cy="546100"/>
          </a:xfrm>
          <a:prstGeom prst="rect">
            <a:avLst/>
          </a:prstGeom>
          <a:solidFill>
            <a:srgbClr val="CECCCC">
              <a:alpha val="33725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7645400" y="3886200"/>
            <a:ext cx="4051300" cy="546100"/>
          </a:xfrm>
          <a:prstGeom prst="rect">
            <a:avLst/>
          </a:prstGeom>
          <a:solidFill>
            <a:srgbClr val="CECCCC">
              <a:alpha val="33725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8" name="AutoShape 8"/>
          <p:cNvSpPr/>
          <p:nvPr/>
        </p:nvSpPr>
        <p:spPr>
          <a:xfrm>
            <a:off x="11709400" y="3886200"/>
            <a:ext cx="3644900" cy="546100"/>
          </a:xfrm>
          <a:prstGeom prst="rect">
            <a:avLst/>
          </a:prstGeom>
          <a:solidFill>
            <a:srgbClr val="CECCCC">
              <a:alpha val="33725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9" name="AutoShape 9"/>
          <p:cNvSpPr/>
          <p:nvPr/>
        </p:nvSpPr>
        <p:spPr>
          <a:xfrm>
            <a:off x="889000" y="4432300"/>
            <a:ext cx="29845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0" name="AutoShape 10"/>
          <p:cNvSpPr/>
          <p:nvPr/>
        </p:nvSpPr>
        <p:spPr>
          <a:xfrm>
            <a:off x="3873500" y="4432300"/>
            <a:ext cx="3771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1" name="AutoShape 11"/>
          <p:cNvSpPr/>
          <p:nvPr/>
        </p:nvSpPr>
        <p:spPr>
          <a:xfrm>
            <a:off x="7645400" y="4432300"/>
            <a:ext cx="40513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2" name="AutoShape 12"/>
          <p:cNvSpPr/>
          <p:nvPr/>
        </p:nvSpPr>
        <p:spPr>
          <a:xfrm>
            <a:off x="11709400" y="4432300"/>
            <a:ext cx="3644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3" name="AutoShape 13"/>
          <p:cNvSpPr/>
          <p:nvPr/>
        </p:nvSpPr>
        <p:spPr>
          <a:xfrm>
            <a:off x="889000" y="4978400"/>
            <a:ext cx="29845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4" name="AutoShape 14"/>
          <p:cNvSpPr/>
          <p:nvPr/>
        </p:nvSpPr>
        <p:spPr>
          <a:xfrm>
            <a:off x="3873500" y="4978400"/>
            <a:ext cx="3771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5" name="AutoShape 15"/>
          <p:cNvSpPr/>
          <p:nvPr/>
        </p:nvSpPr>
        <p:spPr>
          <a:xfrm>
            <a:off x="7645400" y="4978400"/>
            <a:ext cx="40513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6" name="AutoShape 16"/>
          <p:cNvSpPr/>
          <p:nvPr/>
        </p:nvSpPr>
        <p:spPr>
          <a:xfrm>
            <a:off x="11709400" y="4978400"/>
            <a:ext cx="3644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7" name="AutoShape 17"/>
          <p:cNvSpPr/>
          <p:nvPr/>
        </p:nvSpPr>
        <p:spPr>
          <a:xfrm>
            <a:off x="889000" y="5524500"/>
            <a:ext cx="29845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8" name="AutoShape 18"/>
          <p:cNvSpPr/>
          <p:nvPr/>
        </p:nvSpPr>
        <p:spPr>
          <a:xfrm>
            <a:off x="3873500" y="5524500"/>
            <a:ext cx="3771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19" name="AutoShape 19"/>
          <p:cNvSpPr/>
          <p:nvPr/>
        </p:nvSpPr>
        <p:spPr>
          <a:xfrm>
            <a:off x="7645400" y="5524500"/>
            <a:ext cx="40513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0" name="AutoShape 20"/>
          <p:cNvSpPr/>
          <p:nvPr/>
        </p:nvSpPr>
        <p:spPr>
          <a:xfrm>
            <a:off x="11709400" y="5524500"/>
            <a:ext cx="3644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1" name="AutoShape 21"/>
          <p:cNvSpPr/>
          <p:nvPr/>
        </p:nvSpPr>
        <p:spPr>
          <a:xfrm>
            <a:off x="889000" y="6083300"/>
            <a:ext cx="29845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2" name="AutoShape 22"/>
          <p:cNvSpPr/>
          <p:nvPr/>
        </p:nvSpPr>
        <p:spPr>
          <a:xfrm>
            <a:off x="3873500" y="6083300"/>
            <a:ext cx="3771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3" name="AutoShape 23"/>
          <p:cNvSpPr/>
          <p:nvPr/>
        </p:nvSpPr>
        <p:spPr>
          <a:xfrm>
            <a:off x="7645400" y="6083300"/>
            <a:ext cx="40513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4" name="AutoShape 24"/>
          <p:cNvSpPr/>
          <p:nvPr/>
        </p:nvSpPr>
        <p:spPr>
          <a:xfrm>
            <a:off x="11709400" y="6083300"/>
            <a:ext cx="3644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5" name="AutoShape 25"/>
          <p:cNvSpPr/>
          <p:nvPr/>
        </p:nvSpPr>
        <p:spPr>
          <a:xfrm>
            <a:off x="889000" y="6629400"/>
            <a:ext cx="29845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6" name="AutoShape 26"/>
          <p:cNvSpPr/>
          <p:nvPr/>
        </p:nvSpPr>
        <p:spPr>
          <a:xfrm>
            <a:off x="3873500" y="6629400"/>
            <a:ext cx="3771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7" name="AutoShape 27"/>
          <p:cNvSpPr/>
          <p:nvPr/>
        </p:nvSpPr>
        <p:spPr>
          <a:xfrm>
            <a:off x="7645400" y="6629400"/>
            <a:ext cx="40513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sp>
        <p:nvSpPr>
          <p:cNvPr id="28" name="AutoShape 28"/>
          <p:cNvSpPr/>
          <p:nvPr/>
        </p:nvSpPr>
        <p:spPr>
          <a:xfrm>
            <a:off x="11709400" y="6629400"/>
            <a:ext cx="3644900" cy="546100"/>
          </a:xfrm>
          <a:prstGeom prst="rect">
            <a:avLst/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pPr algn="ctr"/>
            <a:endParaRPr lang="pl-PL"/>
          </a:p>
        </p:txBody>
      </p:sp>
      <p:pic>
        <p:nvPicPr>
          <p:cNvPr id="29" name="Picture 29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30" name="TextBox 30"/>
          <p:cNvSpPr txBox="1"/>
          <p:nvPr/>
        </p:nvSpPr>
        <p:spPr>
          <a:xfrm>
            <a:off x="876300" y="1943100"/>
            <a:ext cx="14490700" cy="596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Transformacja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zarządzania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ryzykiem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walutowym</a:t>
            </a:r>
            <a:endParaRPr lang="en-US" sz="1100" dirty="0"/>
          </a:p>
        </p:txBody>
      </p:sp>
      <p:sp>
        <p:nvSpPr>
          <p:cNvPr id="31" name="TextBox 31"/>
          <p:cNvSpPr txBox="1"/>
          <p:nvPr/>
        </p:nvSpPr>
        <p:spPr>
          <a:xfrm>
            <a:off x="876300" y="2832100"/>
            <a:ext cx="144907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Porównanie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podejścia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do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zarządzania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ryzykiem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przed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po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wdrożeniu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rozwiązań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Domu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Maklerskiego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AFS.</a:t>
            </a:r>
            <a:endParaRPr lang="en-US" sz="1100" dirty="0"/>
          </a:p>
        </p:txBody>
      </p:sp>
      <p:sp>
        <p:nvSpPr>
          <p:cNvPr id="32" name="TextBox 32"/>
          <p:cNvSpPr txBox="1"/>
          <p:nvPr/>
        </p:nvSpPr>
        <p:spPr>
          <a:xfrm>
            <a:off x="977900" y="3962400"/>
            <a:ext cx="2806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FF6B35"/>
                </a:solidFill>
                <a:latin typeface="Poppins"/>
              </a:rPr>
              <a:t>Obszar</a:t>
            </a:r>
            <a:endParaRPr lang="en-US" sz="1900" dirty="0"/>
          </a:p>
        </p:txBody>
      </p:sp>
      <p:sp>
        <p:nvSpPr>
          <p:cNvPr id="33" name="TextBox 33"/>
          <p:cNvSpPr txBox="1"/>
          <p:nvPr/>
        </p:nvSpPr>
        <p:spPr>
          <a:xfrm>
            <a:off x="3962400" y="3962400"/>
            <a:ext cx="35941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FF6B35"/>
                </a:solidFill>
                <a:latin typeface="Poppins"/>
              </a:rPr>
              <a:t>Bez wsparcia </a:t>
            </a:r>
            <a:r>
              <a:rPr lang="pl-PL" sz="1900" b="1" dirty="0">
                <a:solidFill>
                  <a:srgbClr val="FF6B35"/>
                </a:solidFill>
                <a:latin typeface="Poppins"/>
              </a:rPr>
              <a:t>DM </a:t>
            </a:r>
            <a:r>
              <a:rPr lang="en-US" sz="1900" b="1" dirty="0">
                <a:solidFill>
                  <a:srgbClr val="FF6B35"/>
                </a:solidFill>
                <a:latin typeface="Poppins"/>
              </a:rPr>
              <a:t>AFS</a:t>
            </a:r>
            <a:endParaRPr lang="en-US" sz="1900" dirty="0"/>
          </a:p>
        </p:txBody>
      </p:sp>
      <p:sp>
        <p:nvSpPr>
          <p:cNvPr id="34" name="TextBox 34"/>
          <p:cNvSpPr txBox="1"/>
          <p:nvPr/>
        </p:nvSpPr>
        <p:spPr>
          <a:xfrm>
            <a:off x="7734300" y="3962400"/>
            <a:ext cx="38735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FF6B35"/>
                </a:solidFill>
                <a:latin typeface="Poppins"/>
              </a:rPr>
              <a:t>Ze </a:t>
            </a:r>
            <a:r>
              <a:rPr lang="en-US" sz="1900" b="1" dirty="0" err="1">
                <a:solidFill>
                  <a:srgbClr val="FF6B35"/>
                </a:solidFill>
                <a:latin typeface="Poppins"/>
              </a:rPr>
              <a:t>wsparciem</a:t>
            </a:r>
            <a:r>
              <a:rPr lang="en-US" sz="19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FF6B35"/>
                </a:solidFill>
                <a:latin typeface="Poppins"/>
              </a:rPr>
              <a:t>DM </a:t>
            </a:r>
            <a:r>
              <a:rPr lang="en-US" sz="1900" b="1" dirty="0">
                <a:solidFill>
                  <a:srgbClr val="FF6B35"/>
                </a:solidFill>
                <a:latin typeface="Poppins"/>
              </a:rPr>
              <a:t>AFS</a:t>
            </a:r>
            <a:endParaRPr lang="en-US" sz="1900" dirty="0"/>
          </a:p>
        </p:txBody>
      </p:sp>
      <p:sp>
        <p:nvSpPr>
          <p:cNvPr id="35" name="TextBox 35"/>
          <p:cNvSpPr txBox="1"/>
          <p:nvPr/>
        </p:nvSpPr>
        <p:spPr>
          <a:xfrm>
            <a:off x="11785600" y="3962400"/>
            <a:ext cx="3479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FF6B35"/>
                </a:solidFill>
                <a:latin typeface="Poppins"/>
              </a:rPr>
              <a:t>Korzyś</a:t>
            </a:r>
            <a:r>
              <a:rPr lang="pl-PL" sz="1900" b="1" dirty="0">
                <a:solidFill>
                  <a:srgbClr val="FF6B35"/>
                </a:solidFill>
                <a:latin typeface="Poppins"/>
              </a:rPr>
              <a:t>ć</a:t>
            </a:r>
            <a:endParaRPr lang="en-US" sz="1900" dirty="0"/>
          </a:p>
        </p:txBody>
      </p:sp>
      <p:sp>
        <p:nvSpPr>
          <p:cNvPr id="36" name="TextBox 36"/>
          <p:cNvSpPr txBox="1"/>
          <p:nvPr/>
        </p:nvSpPr>
        <p:spPr>
          <a:xfrm>
            <a:off x="977900" y="4521200"/>
            <a:ext cx="2806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Marże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bankowe</a:t>
            </a:r>
            <a:endParaRPr lang="en-US" sz="1100" dirty="0"/>
          </a:p>
        </p:txBody>
      </p:sp>
      <p:sp>
        <p:nvSpPr>
          <p:cNvPr id="37" name="TextBox 37"/>
          <p:cNvSpPr txBox="1"/>
          <p:nvPr/>
        </p:nvSpPr>
        <p:spPr>
          <a:xfrm>
            <a:off x="3962400" y="4521200"/>
            <a:ext cx="35941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Zawyżone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niekontrolowane</a:t>
            </a:r>
            <a:endParaRPr lang="en-US" sz="1100" dirty="0"/>
          </a:p>
        </p:txBody>
      </p:sp>
      <p:sp>
        <p:nvSpPr>
          <p:cNvPr id="38" name="TextBox 38"/>
          <p:cNvSpPr txBox="1"/>
          <p:nvPr/>
        </p:nvSpPr>
        <p:spPr>
          <a:xfrm>
            <a:off x="7734300" y="4521200"/>
            <a:ext cx="38735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Zredukowane i monitorowane</a:t>
            </a:r>
            <a:endParaRPr lang="en-US" sz="1100"/>
          </a:p>
        </p:txBody>
      </p:sp>
      <p:sp>
        <p:nvSpPr>
          <p:cNvPr id="39" name="TextBox 39"/>
          <p:cNvSpPr txBox="1"/>
          <p:nvPr/>
        </p:nvSpPr>
        <p:spPr>
          <a:xfrm>
            <a:off x="11785600" y="4521200"/>
            <a:ext cx="3479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Oszczędności 0,5-2%</a:t>
            </a:r>
            <a:endParaRPr lang="en-US" sz="1100"/>
          </a:p>
        </p:txBody>
      </p:sp>
      <p:sp>
        <p:nvSpPr>
          <p:cNvPr id="40" name="TextBox 40"/>
          <p:cNvSpPr txBox="1"/>
          <p:nvPr/>
        </p:nvSpPr>
        <p:spPr>
          <a:xfrm>
            <a:off x="977900" y="5067300"/>
            <a:ext cx="2806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Decyzje walutowe</a:t>
            </a:r>
            <a:endParaRPr lang="en-US" sz="1100"/>
          </a:p>
        </p:txBody>
      </p:sp>
      <p:sp>
        <p:nvSpPr>
          <p:cNvPr id="41" name="TextBox 41"/>
          <p:cNvSpPr txBox="1"/>
          <p:nvPr/>
        </p:nvSpPr>
        <p:spPr>
          <a:xfrm>
            <a:off x="3962400" y="5067300"/>
            <a:ext cx="35941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Intuicyjne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reaktywne</a:t>
            </a:r>
            <a:endParaRPr lang="en-US" sz="1100" dirty="0"/>
          </a:p>
        </p:txBody>
      </p:sp>
      <p:sp>
        <p:nvSpPr>
          <p:cNvPr id="42" name="TextBox 42"/>
          <p:cNvSpPr txBox="1"/>
          <p:nvPr/>
        </p:nvSpPr>
        <p:spPr>
          <a:xfrm>
            <a:off x="7734300" y="5067300"/>
            <a:ext cx="38735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Oparte na analizie</a:t>
            </a:r>
            <a:endParaRPr lang="en-US" sz="1100"/>
          </a:p>
        </p:txBody>
      </p:sp>
      <p:sp>
        <p:nvSpPr>
          <p:cNvPr id="43" name="TextBox 43"/>
          <p:cNvSpPr txBox="1"/>
          <p:nvPr/>
        </p:nvSpPr>
        <p:spPr>
          <a:xfrm>
            <a:off x="11785600" y="5067300"/>
            <a:ext cx="3479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Lepszy timing transakcji</a:t>
            </a:r>
            <a:endParaRPr lang="en-US" sz="1100"/>
          </a:p>
        </p:txBody>
      </p:sp>
      <p:sp>
        <p:nvSpPr>
          <p:cNvPr id="44" name="TextBox 44"/>
          <p:cNvSpPr txBox="1"/>
          <p:nvPr/>
        </p:nvSpPr>
        <p:spPr>
          <a:xfrm>
            <a:off x="977900" y="5613400"/>
            <a:ext cx="2806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Zarządzanie ryzykiem</a:t>
            </a:r>
            <a:endParaRPr lang="en-US" sz="1100"/>
          </a:p>
        </p:txBody>
      </p:sp>
      <p:sp>
        <p:nvSpPr>
          <p:cNvPr id="45" name="TextBox 45"/>
          <p:cNvSpPr txBox="1"/>
          <p:nvPr/>
        </p:nvSpPr>
        <p:spPr>
          <a:xfrm>
            <a:off x="3962400" y="5613400"/>
            <a:ext cx="35941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Fragmentaryczne lub brak</a:t>
            </a:r>
            <a:endParaRPr lang="en-US" sz="1100"/>
          </a:p>
        </p:txBody>
      </p:sp>
      <p:sp>
        <p:nvSpPr>
          <p:cNvPr id="46" name="TextBox 46"/>
          <p:cNvSpPr txBox="1"/>
          <p:nvPr/>
        </p:nvSpPr>
        <p:spPr>
          <a:xfrm>
            <a:off x="7734300" y="5613400"/>
            <a:ext cx="38735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Systemowo kontrolowane</a:t>
            </a:r>
            <a:endParaRPr lang="en-US" sz="1100"/>
          </a:p>
        </p:txBody>
      </p:sp>
      <p:sp>
        <p:nvSpPr>
          <p:cNvPr id="47" name="TextBox 47"/>
          <p:cNvSpPr txBox="1"/>
          <p:nvPr/>
        </p:nvSpPr>
        <p:spPr>
          <a:xfrm>
            <a:off x="11785600" y="5613400"/>
            <a:ext cx="3479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Przewidywalność wyniku</a:t>
            </a:r>
            <a:endParaRPr lang="en-US" sz="1100"/>
          </a:p>
        </p:txBody>
      </p:sp>
      <p:sp>
        <p:nvSpPr>
          <p:cNvPr id="48" name="TextBox 48"/>
          <p:cNvSpPr txBox="1"/>
          <p:nvPr/>
        </p:nvSpPr>
        <p:spPr>
          <a:xfrm>
            <a:off x="977900" y="6159500"/>
            <a:ext cx="2806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Dokumentacja</a:t>
            </a:r>
            <a:endParaRPr lang="en-US" sz="1100"/>
          </a:p>
        </p:txBody>
      </p:sp>
      <p:sp>
        <p:nvSpPr>
          <p:cNvPr id="49" name="TextBox 49"/>
          <p:cNvSpPr txBox="1"/>
          <p:nvPr/>
        </p:nvSpPr>
        <p:spPr>
          <a:xfrm>
            <a:off x="3962400" y="6159500"/>
            <a:ext cx="35941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Luki regulacyjne</a:t>
            </a:r>
            <a:endParaRPr lang="en-US" sz="1100"/>
          </a:p>
        </p:txBody>
      </p:sp>
      <p:sp>
        <p:nvSpPr>
          <p:cNvPr id="50" name="TextBox 50"/>
          <p:cNvSpPr txBox="1"/>
          <p:nvPr/>
        </p:nvSpPr>
        <p:spPr>
          <a:xfrm>
            <a:off x="7734300" y="6159500"/>
            <a:ext cx="38735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Pełna zgodność</a:t>
            </a:r>
            <a:endParaRPr lang="en-US" sz="1100"/>
          </a:p>
        </p:txBody>
      </p:sp>
      <p:sp>
        <p:nvSpPr>
          <p:cNvPr id="51" name="TextBox 51"/>
          <p:cNvSpPr txBox="1"/>
          <p:nvPr/>
        </p:nvSpPr>
        <p:spPr>
          <a:xfrm>
            <a:off x="11785600" y="6159500"/>
            <a:ext cx="3479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Bezpieczeństwo audytów</a:t>
            </a:r>
            <a:endParaRPr lang="en-US" sz="1100"/>
          </a:p>
        </p:txBody>
      </p:sp>
      <p:sp>
        <p:nvSpPr>
          <p:cNvPr id="52" name="TextBox 52"/>
          <p:cNvSpPr txBox="1"/>
          <p:nvPr/>
        </p:nvSpPr>
        <p:spPr>
          <a:xfrm>
            <a:off x="977900" y="6718300"/>
            <a:ext cx="2806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Hedge accounting</a:t>
            </a:r>
            <a:endParaRPr lang="en-US" sz="1100"/>
          </a:p>
        </p:txBody>
      </p:sp>
      <p:sp>
        <p:nvSpPr>
          <p:cNvPr id="53" name="TextBox 53"/>
          <p:cNvSpPr txBox="1"/>
          <p:nvPr/>
        </p:nvSpPr>
        <p:spPr>
          <a:xfrm>
            <a:off x="3962400" y="6718300"/>
            <a:ext cx="35941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Błędne lub brak</a:t>
            </a:r>
            <a:endParaRPr lang="en-US" sz="1100"/>
          </a:p>
        </p:txBody>
      </p:sp>
      <p:sp>
        <p:nvSpPr>
          <p:cNvPr id="54" name="TextBox 54"/>
          <p:cNvSpPr txBox="1"/>
          <p:nvPr/>
        </p:nvSpPr>
        <p:spPr>
          <a:xfrm>
            <a:off x="7734300" y="6718300"/>
            <a:ext cx="38735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Zgodne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MSSF/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SR</a:t>
            </a:r>
            <a:endParaRPr lang="en-US" sz="1100" dirty="0"/>
          </a:p>
        </p:txBody>
      </p:sp>
      <p:sp>
        <p:nvSpPr>
          <p:cNvPr id="55" name="TextBox 55"/>
          <p:cNvSpPr txBox="1"/>
          <p:nvPr/>
        </p:nvSpPr>
        <p:spPr>
          <a:xfrm>
            <a:off x="11785600" y="6718300"/>
            <a:ext cx="3479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Transparentność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raportów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1727200"/>
            <a:ext cx="14490700" cy="2921000"/>
          </a:xfrm>
          <a:prstGeom prst="roundRect">
            <a:avLst>
              <a:gd name="adj" fmla="val 2608"/>
            </a:avLst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1727200"/>
            <a:ext cx="3378200" cy="2921000"/>
          </a:xfrm>
          <a:prstGeom prst="roundRect">
            <a:avLst>
              <a:gd name="adj" fmla="val 2608"/>
            </a:avLst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6" name="AutoShape 6"/>
          <p:cNvSpPr/>
          <p:nvPr/>
        </p:nvSpPr>
        <p:spPr>
          <a:xfrm>
            <a:off x="4572000" y="1727200"/>
            <a:ext cx="3378200" cy="2921000"/>
          </a:xfrm>
          <a:prstGeom prst="roundRect">
            <a:avLst>
              <a:gd name="adj" fmla="val 2608"/>
            </a:avLst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8280400" y="1727200"/>
            <a:ext cx="3378200" cy="2921000"/>
          </a:xfrm>
          <a:prstGeom prst="roundRect">
            <a:avLst>
              <a:gd name="adj" fmla="val 2608"/>
            </a:avLst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8" name="AutoShape 8"/>
          <p:cNvSpPr/>
          <p:nvPr/>
        </p:nvSpPr>
        <p:spPr>
          <a:xfrm>
            <a:off x="11976100" y="1727200"/>
            <a:ext cx="3378200" cy="2921000"/>
          </a:xfrm>
          <a:prstGeom prst="roundRect">
            <a:avLst>
              <a:gd name="adj" fmla="val 2608"/>
            </a:avLst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9" name="AutoShape 9"/>
          <p:cNvSpPr/>
          <p:nvPr/>
        </p:nvSpPr>
        <p:spPr>
          <a:xfrm>
            <a:off x="876300" y="4838700"/>
            <a:ext cx="14490700" cy="344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0" name="AutoShape 10"/>
          <p:cNvSpPr/>
          <p:nvPr/>
        </p:nvSpPr>
        <p:spPr>
          <a:xfrm>
            <a:off x="876300" y="4838700"/>
            <a:ext cx="3378200" cy="1968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1" name="AutoShape 11"/>
          <p:cNvSpPr/>
          <p:nvPr/>
        </p:nvSpPr>
        <p:spPr>
          <a:xfrm>
            <a:off x="876300" y="48387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12" name="AutoShape 12"/>
          <p:cNvSpPr/>
          <p:nvPr/>
        </p:nvSpPr>
        <p:spPr>
          <a:xfrm>
            <a:off x="4572000" y="4838700"/>
            <a:ext cx="3378200" cy="1968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3" name="AutoShape 13"/>
          <p:cNvSpPr/>
          <p:nvPr/>
        </p:nvSpPr>
        <p:spPr>
          <a:xfrm>
            <a:off x="4572000" y="48387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14" name="AutoShape 14"/>
          <p:cNvSpPr/>
          <p:nvPr/>
        </p:nvSpPr>
        <p:spPr>
          <a:xfrm>
            <a:off x="8280400" y="4838700"/>
            <a:ext cx="3378200" cy="1968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5" name="AutoShape 15"/>
          <p:cNvSpPr/>
          <p:nvPr/>
        </p:nvSpPr>
        <p:spPr>
          <a:xfrm>
            <a:off x="8280400" y="48387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16" name="AutoShape 16"/>
          <p:cNvSpPr/>
          <p:nvPr/>
        </p:nvSpPr>
        <p:spPr>
          <a:xfrm>
            <a:off x="11976100" y="4838700"/>
            <a:ext cx="3378200" cy="1968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7" name="AutoShape 17"/>
          <p:cNvSpPr/>
          <p:nvPr/>
        </p:nvSpPr>
        <p:spPr>
          <a:xfrm>
            <a:off x="11976100" y="48387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18" name="AutoShape 18"/>
          <p:cNvSpPr/>
          <p:nvPr/>
        </p:nvSpPr>
        <p:spPr>
          <a:xfrm>
            <a:off x="889000" y="7397750"/>
            <a:ext cx="7086600" cy="8382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9" name="AutoShape 19"/>
          <p:cNvSpPr/>
          <p:nvPr/>
        </p:nvSpPr>
        <p:spPr>
          <a:xfrm>
            <a:off x="1065439" y="6418489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20" name="AutoShape 20"/>
          <p:cNvSpPr/>
          <p:nvPr/>
        </p:nvSpPr>
        <p:spPr>
          <a:xfrm>
            <a:off x="8280400" y="7442200"/>
            <a:ext cx="7086600" cy="8382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21" name="AutoShape 21"/>
          <p:cNvSpPr/>
          <p:nvPr/>
        </p:nvSpPr>
        <p:spPr>
          <a:xfrm>
            <a:off x="9093200" y="644525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23" name="TextBox 23"/>
          <p:cNvSpPr txBox="1"/>
          <p:nvPr/>
        </p:nvSpPr>
        <p:spPr>
          <a:xfrm>
            <a:off x="876300" y="838200"/>
            <a:ext cx="14490700" cy="596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Dlaczego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warto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wybrać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Dom Maklerski AFS</a:t>
            </a:r>
            <a:endParaRPr lang="en-US" sz="1100" dirty="0"/>
          </a:p>
        </p:txBody>
      </p:sp>
      <p:sp>
        <p:nvSpPr>
          <p:cNvPr id="24" name="TextBox 24"/>
          <p:cNvSpPr txBox="1"/>
          <p:nvPr/>
        </p:nvSpPr>
        <p:spPr>
          <a:xfrm>
            <a:off x="876300" y="2070100"/>
            <a:ext cx="3378200" cy="1282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FF6B35"/>
                </a:solidFill>
                <a:latin typeface="Poppins"/>
              </a:rPr>
              <a:t>Lat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doświadczenia</a:t>
            </a:r>
            <a:endParaRPr lang="en-US" sz="1100" dirty="0"/>
          </a:p>
        </p:txBody>
      </p:sp>
      <p:sp>
        <p:nvSpPr>
          <p:cNvPr id="25" name="TextBox 25"/>
          <p:cNvSpPr txBox="1"/>
          <p:nvPr/>
        </p:nvSpPr>
        <p:spPr>
          <a:xfrm>
            <a:off x="4572000" y="2451100"/>
            <a:ext cx="33782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Niezależność</a:t>
            </a:r>
            <a:endParaRPr lang="en-US" sz="1100" dirty="0"/>
          </a:p>
        </p:txBody>
      </p:sp>
      <p:sp>
        <p:nvSpPr>
          <p:cNvPr id="26" name="TextBox 26"/>
          <p:cNvSpPr txBox="1"/>
          <p:nvPr/>
        </p:nvSpPr>
        <p:spPr>
          <a:xfrm>
            <a:off x="8280400" y="1905000"/>
            <a:ext cx="3378200" cy="1447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Usług</a:t>
            </a:r>
            <a:endParaRPr lang="en-US" sz="1100" dirty="0"/>
          </a:p>
        </p:txBody>
      </p:sp>
      <p:sp>
        <p:nvSpPr>
          <p:cNvPr id="27" name="TextBox 27"/>
          <p:cNvSpPr txBox="1"/>
          <p:nvPr/>
        </p:nvSpPr>
        <p:spPr>
          <a:xfrm>
            <a:off x="11811000" y="2451100"/>
            <a:ext cx="33782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Spółki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giełdowe</a:t>
            </a:r>
            <a:endParaRPr lang="en-US" sz="1100" dirty="0"/>
          </a:p>
        </p:txBody>
      </p:sp>
      <p:sp>
        <p:nvSpPr>
          <p:cNvPr id="28" name="TextBox 28"/>
          <p:cNvSpPr txBox="1"/>
          <p:nvPr/>
        </p:nvSpPr>
        <p:spPr>
          <a:xfrm>
            <a:off x="1092200" y="49276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1</a:t>
            </a:r>
            <a:endParaRPr lang="en-US" sz="1100"/>
          </a:p>
        </p:txBody>
      </p:sp>
      <p:sp>
        <p:nvSpPr>
          <p:cNvPr id="29" name="TextBox 29"/>
          <p:cNvSpPr txBox="1"/>
          <p:nvPr/>
        </p:nvSpPr>
        <p:spPr>
          <a:xfrm>
            <a:off x="4762500" y="49276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2</a:t>
            </a:r>
            <a:endParaRPr lang="en-US" sz="1100"/>
          </a:p>
        </p:txBody>
      </p:sp>
      <p:sp>
        <p:nvSpPr>
          <p:cNvPr id="30" name="TextBox 30"/>
          <p:cNvSpPr txBox="1"/>
          <p:nvPr/>
        </p:nvSpPr>
        <p:spPr>
          <a:xfrm>
            <a:off x="8470900" y="49276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3</a:t>
            </a:r>
            <a:endParaRPr lang="en-US" sz="1100"/>
          </a:p>
        </p:txBody>
      </p:sp>
      <p:sp>
        <p:nvSpPr>
          <p:cNvPr id="31" name="TextBox 31"/>
          <p:cNvSpPr txBox="1"/>
          <p:nvPr/>
        </p:nvSpPr>
        <p:spPr>
          <a:xfrm>
            <a:off x="12166600" y="49276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4</a:t>
            </a:r>
            <a:endParaRPr lang="en-US" sz="1100"/>
          </a:p>
        </p:txBody>
      </p:sp>
      <p:sp>
        <p:nvSpPr>
          <p:cNvPr id="32" name="TextBox 32"/>
          <p:cNvSpPr txBox="1"/>
          <p:nvPr/>
        </p:nvSpPr>
        <p:spPr>
          <a:xfrm>
            <a:off x="1244600" y="6293304"/>
            <a:ext cx="328386" cy="809171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5</a:t>
            </a:r>
            <a:endParaRPr lang="en-US" sz="1100" dirty="0"/>
          </a:p>
        </p:txBody>
      </p:sp>
      <p:sp>
        <p:nvSpPr>
          <p:cNvPr id="33" name="TextBox 33"/>
          <p:cNvSpPr txBox="1"/>
          <p:nvPr/>
        </p:nvSpPr>
        <p:spPr>
          <a:xfrm>
            <a:off x="9264650" y="649605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6</a:t>
            </a:r>
            <a:endParaRPr lang="en-US" sz="1100" dirty="0"/>
          </a:p>
        </p:txBody>
      </p:sp>
      <p:sp>
        <p:nvSpPr>
          <p:cNvPr id="34" name="TextBox 34"/>
          <p:cNvSpPr txBox="1"/>
          <p:nvPr/>
        </p:nvSpPr>
        <p:spPr>
          <a:xfrm>
            <a:off x="876300" y="1778000"/>
            <a:ext cx="3556000" cy="660400"/>
          </a:xfrm>
          <a:prstGeom prst="roundRect">
            <a:avLst>
              <a:gd name="adj" fmla="val 13461"/>
            </a:avLst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900" b="1" dirty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21</a:t>
            </a:r>
            <a:endParaRPr lang="en-US" sz="1100" dirty="0"/>
          </a:p>
        </p:txBody>
      </p:sp>
      <p:sp>
        <p:nvSpPr>
          <p:cNvPr id="35" name="TextBox 35"/>
          <p:cNvSpPr txBox="1"/>
          <p:nvPr/>
        </p:nvSpPr>
        <p:spPr>
          <a:xfrm>
            <a:off x="1079500" y="2514600"/>
            <a:ext cx="3378200" cy="20574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Bogate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doświadczenie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we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współpracy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rynkiem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kapitałowym</a:t>
            </a:r>
            <a:endParaRPr lang="en-US" sz="1100" dirty="0"/>
          </a:p>
        </p:txBody>
      </p:sp>
      <p:sp>
        <p:nvSpPr>
          <p:cNvPr id="36" name="TextBox 36"/>
          <p:cNvSpPr txBox="1"/>
          <p:nvPr/>
        </p:nvSpPr>
        <p:spPr>
          <a:xfrm>
            <a:off x="4572000" y="1752600"/>
            <a:ext cx="3556000" cy="660400"/>
          </a:xfrm>
          <a:prstGeom prst="roundRect">
            <a:avLst>
              <a:gd name="adj" fmla="val 13461"/>
            </a:avLst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900" b="1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100%</a:t>
            </a:r>
            <a:endParaRPr lang="en-US" sz="1100"/>
          </a:p>
        </p:txBody>
      </p:sp>
      <p:sp>
        <p:nvSpPr>
          <p:cNvPr id="37" name="TextBox 37"/>
          <p:cNvSpPr txBox="1"/>
          <p:nvPr/>
        </p:nvSpPr>
        <p:spPr>
          <a:xfrm>
            <a:off x="5167993" y="2959100"/>
            <a:ext cx="33782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Działamy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wyłącznie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interesie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Klienta</a:t>
            </a:r>
            <a:endParaRPr lang="en-US" sz="1100" dirty="0"/>
          </a:p>
        </p:txBody>
      </p:sp>
      <p:sp>
        <p:nvSpPr>
          <p:cNvPr id="38" name="TextBox 38"/>
          <p:cNvSpPr txBox="1"/>
          <p:nvPr/>
        </p:nvSpPr>
        <p:spPr>
          <a:xfrm>
            <a:off x="8280400" y="1752600"/>
            <a:ext cx="3556000" cy="660400"/>
          </a:xfrm>
          <a:prstGeom prst="roundRect">
            <a:avLst>
              <a:gd name="adj" fmla="val 13461"/>
            </a:avLst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900" b="1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5</a:t>
            </a:r>
            <a:endParaRPr lang="en-US" sz="1100"/>
          </a:p>
        </p:txBody>
      </p:sp>
      <p:sp>
        <p:nvSpPr>
          <p:cNvPr id="39" name="TextBox 39"/>
          <p:cNvSpPr txBox="1"/>
          <p:nvPr/>
        </p:nvSpPr>
        <p:spPr>
          <a:xfrm>
            <a:off x="8711293" y="2501900"/>
            <a:ext cx="3378200" cy="1917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Pełen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zakres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usług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dla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klientów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korporacyjnych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instytucjonalnych</a:t>
            </a:r>
            <a:endParaRPr lang="en-US" sz="1100" dirty="0"/>
          </a:p>
        </p:txBody>
      </p:sp>
      <p:sp>
        <p:nvSpPr>
          <p:cNvPr id="40" name="TextBox 40"/>
          <p:cNvSpPr txBox="1"/>
          <p:nvPr/>
        </p:nvSpPr>
        <p:spPr>
          <a:xfrm>
            <a:off x="11633200" y="1765300"/>
            <a:ext cx="3556000" cy="660400"/>
          </a:xfrm>
          <a:prstGeom prst="roundRect">
            <a:avLst>
              <a:gd name="adj" fmla="val 13461"/>
            </a:avLst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900" b="1" dirty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TOP</a:t>
            </a:r>
            <a:endParaRPr lang="en-US" sz="1100" dirty="0"/>
          </a:p>
        </p:txBody>
      </p:sp>
      <p:sp>
        <p:nvSpPr>
          <p:cNvPr id="41" name="TextBox 41"/>
          <p:cNvSpPr txBox="1"/>
          <p:nvPr/>
        </p:nvSpPr>
        <p:spPr>
          <a:xfrm>
            <a:off x="12293600" y="2921000"/>
            <a:ext cx="3378200" cy="1130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Doświadczenie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notowanymi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podmiotami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strukturami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kapitałowymi</a:t>
            </a:r>
            <a:endParaRPr lang="en-US" sz="1100" dirty="0"/>
          </a:p>
        </p:txBody>
      </p:sp>
      <p:sp>
        <p:nvSpPr>
          <p:cNvPr id="42" name="TextBox 42"/>
          <p:cNvSpPr txBox="1"/>
          <p:nvPr/>
        </p:nvSpPr>
        <p:spPr>
          <a:xfrm>
            <a:off x="1625600" y="4214586"/>
            <a:ext cx="2565400" cy="1879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600" b="1" dirty="0" err="1">
                <a:latin typeface="Poppins"/>
              </a:rPr>
              <a:t>Doświadczenie</a:t>
            </a:r>
            <a:r>
              <a:rPr lang="en-US" sz="1600" b="1" dirty="0">
                <a:latin typeface="Poppins"/>
              </a:rPr>
              <a:t> z </a:t>
            </a:r>
            <a:r>
              <a:rPr lang="en-US" sz="1600" b="1" dirty="0" err="1">
                <a:latin typeface="Poppins"/>
              </a:rPr>
              <a:t>największymi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spółkami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giełdowymi</a:t>
            </a:r>
            <a:r>
              <a:rPr lang="en-US" sz="1600" b="1" dirty="0">
                <a:latin typeface="Poppins"/>
              </a:rPr>
              <a:t> w </a:t>
            </a:r>
            <a:r>
              <a:rPr lang="en-US" sz="1600" b="1" dirty="0" err="1">
                <a:latin typeface="Poppins"/>
              </a:rPr>
              <a:t>Polsce</a:t>
            </a:r>
            <a:endParaRPr lang="en-US" sz="1100" dirty="0"/>
          </a:p>
        </p:txBody>
      </p:sp>
      <p:sp>
        <p:nvSpPr>
          <p:cNvPr id="43" name="TextBox 43"/>
          <p:cNvSpPr txBox="1"/>
          <p:nvPr/>
        </p:nvSpPr>
        <p:spPr>
          <a:xfrm>
            <a:off x="5346700" y="4391479"/>
            <a:ext cx="2565400" cy="151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600" b="1" dirty="0" err="1">
                <a:latin typeface="Poppins"/>
              </a:rPr>
              <a:t>Działamy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wyłącznie</a:t>
            </a:r>
            <a:r>
              <a:rPr lang="en-US" sz="1600" b="1" dirty="0">
                <a:latin typeface="Poppins"/>
              </a:rPr>
              <a:t> w </a:t>
            </a:r>
            <a:r>
              <a:rPr lang="en-US" sz="1600" b="1" dirty="0" err="1">
                <a:latin typeface="Poppins"/>
              </a:rPr>
              <a:t>Państwa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interesie</a:t>
            </a:r>
            <a:r>
              <a:rPr lang="en-US" sz="1600" b="1" dirty="0">
                <a:latin typeface="Poppins"/>
              </a:rPr>
              <a:t> - </a:t>
            </a:r>
            <a:r>
              <a:rPr lang="en-US" sz="1600" b="1" dirty="0" err="1">
                <a:latin typeface="Poppins"/>
              </a:rPr>
              <a:t>pełna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niezależność</a:t>
            </a:r>
            <a:endParaRPr lang="en-US" sz="1100" dirty="0"/>
          </a:p>
        </p:txBody>
      </p:sp>
      <p:sp>
        <p:nvSpPr>
          <p:cNvPr id="44" name="TextBox 44"/>
          <p:cNvSpPr txBox="1"/>
          <p:nvPr/>
        </p:nvSpPr>
        <p:spPr>
          <a:xfrm>
            <a:off x="9067800" y="4578350"/>
            <a:ext cx="2565400" cy="151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600" b="1" dirty="0" err="1">
                <a:latin typeface="Poppins"/>
              </a:rPr>
              <a:t>Kompleksowa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obsługa</a:t>
            </a:r>
            <a:r>
              <a:rPr lang="en-US" sz="1600" b="1" dirty="0">
                <a:latin typeface="Poppins"/>
              </a:rPr>
              <a:t> od </a:t>
            </a:r>
            <a:r>
              <a:rPr lang="en-US" sz="1600" b="1" dirty="0" err="1">
                <a:latin typeface="Poppins"/>
              </a:rPr>
              <a:t>strategii</a:t>
            </a:r>
            <a:r>
              <a:rPr lang="en-US" sz="1600" b="1" dirty="0">
                <a:latin typeface="Poppins"/>
              </a:rPr>
              <a:t> po </a:t>
            </a:r>
            <a:r>
              <a:rPr lang="en-US" sz="1600" b="1" dirty="0" err="1">
                <a:latin typeface="Poppins"/>
              </a:rPr>
              <a:t>rachunkowość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zabezpieczeń</a:t>
            </a:r>
            <a:endParaRPr lang="en-US" sz="1100" dirty="0"/>
          </a:p>
        </p:txBody>
      </p:sp>
      <p:sp>
        <p:nvSpPr>
          <p:cNvPr id="45" name="TextBox 45"/>
          <p:cNvSpPr txBox="1"/>
          <p:nvPr/>
        </p:nvSpPr>
        <p:spPr>
          <a:xfrm>
            <a:off x="12687300" y="4343400"/>
            <a:ext cx="2565400" cy="1667782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pl-PL" sz="1600" b="1" dirty="0">
                <a:latin typeface="Poppins"/>
              </a:rPr>
              <a:t>Sama redukcja marż może wygenerować spore oszczędności</a:t>
            </a:r>
            <a:endParaRPr lang="en-US" sz="1100" dirty="0"/>
          </a:p>
        </p:txBody>
      </p:sp>
      <p:sp>
        <p:nvSpPr>
          <p:cNvPr id="46" name="TextBox 46"/>
          <p:cNvSpPr txBox="1"/>
          <p:nvPr/>
        </p:nvSpPr>
        <p:spPr>
          <a:xfrm>
            <a:off x="1709964" y="6493329"/>
            <a:ext cx="62611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600" b="1" dirty="0" err="1">
                <a:latin typeface="Poppins"/>
              </a:rPr>
              <a:t>Przewidywalność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wyniku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finansowego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i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eliminacja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niespodzianek</a:t>
            </a:r>
            <a:endParaRPr lang="en-US" sz="1100" dirty="0"/>
          </a:p>
        </p:txBody>
      </p:sp>
      <p:sp>
        <p:nvSpPr>
          <p:cNvPr id="47" name="TextBox 47"/>
          <p:cNvSpPr txBox="1"/>
          <p:nvPr/>
        </p:nvSpPr>
        <p:spPr>
          <a:xfrm>
            <a:off x="9320893" y="6559550"/>
            <a:ext cx="55372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600" b="1" dirty="0" err="1">
                <a:latin typeface="Poppins"/>
              </a:rPr>
              <a:t>Zgodność</a:t>
            </a:r>
            <a:r>
              <a:rPr lang="en-US" sz="1600" b="1" dirty="0">
                <a:latin typeface="Poppins"/>
              </a:rPr>
              <a:t> z </a:t>
            </a:r>
            <a:r>
              <a:rPr lang="en-US" sz="1600" b="1" dirty="0" err="1">
                <a:latin typeface="Poppins"/>
              </a:rPr>
              <a:t>regulacjami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i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standardami</a:t>
            </a:r>
            <a:r>
              <a:rPr lang="en-US" sz="1600" b="1" dirty="0">
                <a:latin typeface="Poppins"/>
              </a:rPr>
              <a:t> </a:t>
            </a:r>
            <a:r>
              <a:rPr lang="en-US" sz="1600" b="1" dirty="0" err="1">
                <a:latin typeface="Poppins"/>
              </a:rPr>
              <a:t>międzynarodowymi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3340100"/>
            <a:ext cx="14490700" cy="2679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3340100"/>
            <a:ext cx="4660900" cy="2679700"/>
          </a:xfrm>
          <a:prstGeom prst="roundRect">
            <a:avLst>
              <a:gd name="adj" fmla="val 5687"/>
            </a:avLst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6" name="AutoShape 6"/>
          <p:cNvSpPr/>
          <p:nvPr/>
        </p:nvSpPr>
        <p:spPr>
          <a:xfrm>
            <a:off x="5791200" y="3340100"/>
            <a:ext cx="4660900" cy="2679700"/>
          </a:xfrm>
          <a:prstGeom prst="roundRect">
            <a:avLst>
              <a:gd name="adj" fmla="val 5687"/>
            </a:avLst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10706100" y="3340100"/>
            <a:ext cx="4660900" cy="2679700"/>
          </a:xfrm>
          <a:prstGeom prst="roundRect">
            <a:avLst>
              <a:gd name="adj" fmla="val 5687"/>
            </a:avLst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endParaRPr lang="pl-PL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876300" y="1790700"/>
            <a:ext cx="14490700" cy="596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Skontaktuj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się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z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nami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już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dziś</a:t>
            </a:r>
            <a:endParaRPr lang="en-US" sz="1100" dirty="0"/>
          </a:p>
        </p:txBody>
      </p:sp>
      <p:sp>
        <p:nvSpPr>
          <p:cNvPr id="10" name="TextBox 10"/>
          <p:cNvSpPr txBox="1"/>
          <p:nvPr/>
        </p:nvSpPr>
        <p:spPr>
          <a:xfrm>
            <a:off x="876300" y="2679700"/>
            <a:ext cx="14490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latin typeface="&quot;Poltawski Nowy&quot;"/>
              </a:rPr>
              <a:t>Następny</a:t>
            </a:r>
            <a:r>
              <a:rPr lang="en-US" sz="2400" b="1" dirty="0">
                <a:latin typeface="&quot;Poltawski Nowy&quot;"/>
              </a:rPr>
              <a:t> </a:t>
            </a:r>
            <a:r>
              <a:rPr lang="en-US" sz="2400" b="1" dirty="0" err="1">
                <a:latin typeface="&quot;Poltawski Nowy&quot;"/>
              </a:rPr>
              <a:t>krok</a:t>
            </a:r>
            <a:endParaRPr lang="en-US" sz="1100" dirty="0"/>
          </a:p>
        </p:txBody>
      </p:sp>
      <p:sp>
        <p:nvSpPr>
          <p:cNvPr id="11" name="TextBox 11"/>
          <p:cNvSpPr txBox="1"/>
          <p:nvPr/>
        </p:nvSpPr>
        <p:spPr>
          <a:xfrm>
            <a:off x="1143000" y="3606800"/>
            <a:ext cx="41148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900" b="1" dirty="0" err="1">
                <a:solidFill>
                  <a:srgbClr val="FF6B35"/>
                </a:solidFill>
                <a:latin typeface="&quot;Poltawski Nowy&quot;"/>
              </a:rPr>
              <a:t>Bezpłatna</a:t>
            </a:r>
            <a:r>
              <a:rPr lang="en-US" sz="2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2900" b="1" dirty="0" err="1">
                <a:solidFill>
                  <a:srgbClr val="FF6B35"/>
                </a:solidFill>
                <a:latin typeface="&quot;Poltawski Nowy&quot;"/>
              </a:rPr>
              <a:t>konsultacja</a:t>
            </a:r>
            <a:endParaRPr lang="en-US" sz="1100" dirty="0"/>
          </a:p>
        </p:txBody>
      </p:sp>
      <p:sp>
        <p:nvSpPr>
          <p:cNvPr id="12" name="TextBox 12"/>
          <p:cNvSpPr txBox="1"/>
          <p:nvPr/>
        </p:nvSpPr>
        <p:spPr>
          <a:xfrm>
            <a:off x="6057900" y="3606800"/>
            <a:ext cx="41148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900" b="1" dirty="0">
                <a:solidFill>
                  <a:srgbClr val="FF6B35"/>
                </a:solidFill>
                <a:latin typeface="&quot;Poltawski Nowy&quot;"/>
              </a:rPr>
              <a:t>Analiza </a:t>
            </a:r>
            <a:r>
              <a:rPr lang="en-US" sz="2900" b="1" dirty="0" err="1">
                <a:solidFill>
                  <a:srgbClr val="FF6B35"/>
                </a:solidFill>
                <a:latin typeface="&quot;Poltawski Nowy&quot;"/>
              </a:rPr>
              <a:t>oszczędności</a:t>
            </a:r>
            <a:endParaRPr lang="en-US" sz="1100" dirty="0"/>
          </a:p>
        </p:txBody>
      </p:sp>
      <p:sp>
        <p:nvSpPr>
          <p:cNvPr id="13" name="TextBox 13"/>
          <p:cNvSpPr txBox="1"/>
          <p:nvPr/>
        </p:nvSpPr>
        <p:spPr>
          <a:xfrm>
            <a:off x="10972800" y="3606800"/>
            <a:ext cx="41148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900" b="1">
                <a:solidFill>
                  <a:srgbClr val="FF6B35"/>
                </a:solidFill>
                <a:latin typeface="&quot;Poltawski Nowy&quot;"/>
              </a:rPr>
              <a:t>Kontakt</a:t>
            </a:r>
            <a:endParaRPr lang="en-US" sz="1100"/>
          </a:p>
        </p:txBody>
      </p:sp>
      <p:sp>
        <p:nvSpPr>
          <p:cNvPr id="14" name="TextBox 14"/>
          <p:cNvSpPr txBox="1"/>
          <p:nvPr/>
        </p:nvSpPr>
        <p:spPr>
          <a:xfrm>
            <a:off x="1143000" y="4241800"/>
            <a:ext cx="4114800" cy="151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Zapraszamy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do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niezobowiązującej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rozmowy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podczas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której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ocenimy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Państwa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ekspozycję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na ryzyko walutowe.</a:t>
            </a:r>
            <a:endParaRPr lang="en-US" sz="1100" dirty="0"/>
          </a:p>
        </p:txBody>
      </p:sp>
      <p:sp>
        <p:nvSpPr>
          <p:cNvPr id="15" name="TextBox 15"/>
          <p:cNvSpPr txBox="1"/>
          <p:nvPr/>
        </p:nvSpPr>
        <p:spPr>
          <a:xfrm>
            <a:off x="6057900" y="4241800"/>
            <a:ext cx="4114800" cy="151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Wskażemy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konkretne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obszary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których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możemy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wygenerować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realne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oszczędności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dla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Państwa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firmy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6" name="TextBox 16"/>
          <p:cNvSpPr txBox="1"/>
          <p:nvPr/>
        </p:nvSpPr>
        <p:spPr>
          <a:xfrm>
            <a:off x="10972800" y="4241800"/>
            <a:ext cx="41148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383838"/>
                </a:solidFill>
                <a:latin typeface="Poppins"/>
              </a:rPr>
              <a:t>E-mail: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biuro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@</a:t>
            </a:r>
            <a:r>
              <a:rPr lang="pl-PL" sz="1900" b="1" dirty="0" err="1">
                <a:solidFill>
                  <a:srgbClr val="383838"/>
                </a:solidFill>
                <a:latin typeface="Poppins"/>
              </a:rPr>
              <a:t>dm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afs.pl </a:t>
            </a:r>
            <a:endParaRPr lang="pl-PL" sz="1900" b="1" dirty="0">
              <a:solidFill>
                <a:srgbClr val="383838"/>
              </a:solidFill>
              <a:latin typeface="Poppins"/>
            </a:endParaRPr>
          </a:p>
          <a:p>
            <a:pPr indent="0" algn="ctr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383838"/>
                </a:solidFill>
                <a:latin typeface="Poppins"/>
              </a:rPr>
              <a:t>Tel: +48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 22 314 71 21</a:t>
            </a:r>
            <a:endParaRPr lang="en-US" sz="1100" dirty="0"/>
          </a:p>
        </p:txBody>
      </p:sp>
      <p:sp>
        <p:nvSpPr>
          <p:cNvPr id="17" name="TextBox 17"/>
          <p:cNvSpPr txBox="1"/>
          <p:nvPr/>
        </p:nvSpPr>
        <p:spPr>
          <a:xfrm>
            <a:off x="876300" y="6311900"/>
            <a:ext cx="14490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Dom Maklerski AFS - 21 lat po stronie klienta</a:t>
            </a:r>
            <a:endParaRPr lang="en-US" sz="1100"/>
          </a:p>
        </p:txBody>
      </p:sp>
      <p:sp>
        <p:nvSpPr>
          <p:cNvPr id="18" name="TextBox 18"/>
          <p:cNvSpPr txBox="1"/>
          <p:nvPr/>
        </p:nvSpPr>
        <p:spPr>
          <a:xfrm>
            <a:off x="876300" y="6972300"/>
            <a:ext cx="14490700" cy="1028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just">
              <a:lnSpc>
                <a:spcPct val="150000"/>
              </a:lnSpc>
              <a:defRPr/>
            </a:pPr>
            <a:r>
              <a:rPr lang="pl-PL" sz="1900" dirty="0">
                <a:solidFill>
                  <a:srgbClr val="383838"/>
                </a:solidFill>
                <a:latin typeface="Poppins"/>
              </a:rPr>
              <a:t>Niniejsza oferta ma charakter informacyjny i nie stanowi wiążącej propozycji zawarcia umowy. Zakres usług doradczych, sposób działania oraz koszty zostaną określone w umowie zgodnie z obowiązującymi regulacjami (w tym MiFID II) i profilowaniem Klienta.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6934200" y="1231900"/>
            <a:ext cx="8445500" cy="6654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6934200" y="1231900"/>
            <a:ext cx="8445500" cy="1333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6" name="AutoShape 6"/>
          <p:cNvSpPr/>
          <p:nvPr/>
        </p:nvSpPr>
        <p:spPr>
          <a:xfrm>
            <a:off x="6934200" y="3009900"/>
            <a:ext cx="8445500" cy="1333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6934200" y="4787900"/>
            <a:ext cx="8445500" cy="1333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8" name="AutoShape 8"/>
          <p:cNvSpPr/>
          <p:nvPr/>
        </p:nvSpPr>
        <p:spPr>
          <a:xfrm>
            <a:off x="6934200" y="6565900"/>
            <a:ext cx="8445500" cy="1333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3"/>
          <a:srcRect b="5174"/>
          <a:stretch>
            <a:fillRect/>
          </a:stretch>
        </p:blipFill>
        <p:spPr>
          <a:xfrm>
            <a:off x="190500" y="190500"/>
            <a:ext cx="1346200" cy="444500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876300" y="4127500"/>
            <a:ext cx="5422900" cy="863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4800" b="1">
                <a:solidFill>
                  <a:srgbClr val="FF6B35"/>
                </a:solidFill>
                <a:latin typeface="&quot;Poltawski Nowy&quot;"/>
              </a:rPr>
              <a:t>Agenda</a:t>
            </a:r>
            <a:endParaRPr lang="en-US" sz="1100"/>
          </a:p>
        </p:txBody>
      </p:sp>
      <p:sp>
        <p:nvSpPr>
          <p:cNvPr id="11" name="TextBox 11"/>
          <p:cNvSpPr txBox="1"/>
          <p:nvPr/>
        </p:nvSpPr>
        <p:spPr>
          <a:xfrm>
            <a:off x="6934200" y="1231900"/>
            <a:ext cx="8445500" cy="431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Wyzwanie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rynkowe</a:t>
            </a:r>
            <a:endParaRPr lang="en-US" sz="1100" dirty="0"/>
          </a:p>
        </p:txBody>
      </p:sp>
      <p:sp>
        <p:nvSpPr>
          <p:cNvPr id="12" name="TextBox 12"/>
          <p:cNvSpPr txBox="1"/>
          <p:nvPr/>
        </p:nvSpPr>
        <p:spPr>
          <a:xfrm>
            <a:off x="6934200" y="3009900"/>
            <a:ext cx="8445500" cy="431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FF6B35"/>
                </a:solidFill>
                <a:latin typeface="Poppins"/>
              </a:rPr>
              <a:t>Kim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jesteśmy</a:t>
            </a:r>
            <a:endParaRPr lang="en-US" sz="1100" dirty="0"/>
          </a:p>
        </p:txBody>
      </p:sp>
      <p:sp>
        <p:nvSpPr>
          <p:cNvPr id="13" name="TextBox 13"/>
          <p:cNvSpPr txBox="1"/>
          <p:nvPr/>
        </p:nvSpPr>
        <p:spPr>
          <a:xfrm>
            <a:off x="6934200" y="4787900"/>
            <a:ext cx="8445500" cy="431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Nasza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oferta</a:t>
            </a:r>
            <a:endParaRPr lang="en-US" sz="1100" dirty="0"/>
          </a:p>
        </p:txBody>
      </p:sp>
      <p:sp>
        <p:nvSpPr>
          <p:cNvPr id="14" name="TextBox 14"/>
          <p:cNvSpPr txBox="1"/>
          <p:nvPr/>
        </p:nvSpPr>
        <p:spPr>
          <a:xfrm>
            <a:off x="6934200" y="6565900"/>
            <a:ext cx="8445500" cy="4318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Korzyści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współpracy</a:t>
            </a:r>
            <a:endParaRPr lang="en-US" sz="1100" dirty="0"/>
          </a:p>
        </p:txBody>
      </p:sp>
      <p:sp>
        <p:nvSpPr>
          <p:cNvPr id="15" name="TextBox 15"/>
          <p:cNvSpPr txBox="1"/>
          <p:nvPr/>
        </p:nvSpPr>
        <p:spPr>
          <a:xfrm>
            <a:off x="6934200" y="1841500"/>
            <a:ext cx="8445500" cy="723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Nieprzewidywalna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zmienność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kursów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jako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główne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zagrożenie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dla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marży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handlowej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firm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międzynarodowych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6" name="TextBox 16"/>
          <p:cNvSpPr txBox="1"/>
          <p:nvPr/>
        </p:nvSpPr>
        <p:spPr>
          <a:xfrm>
            <a:off x="6934200" y="3619500"/>
            <a:ext cx="8445500" cy="723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383838"/>
                </a:solidFill>
                <a:latin typeface="Poppins"/>
              </a:rPr>
              <a:t>Dom Maklerski AFS - 21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lat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niezależnego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doradztwa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dla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polskich importerów i eksporterów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7" name="TextBox 17"/>
          <p:cNvSpPr txBox="1"/>
          <p:nvPr/>
        </p:nvSpPr>
        <p:spPr>
          <a:xfrm>
            <a:off x="6934200" y="5397500"/>
            <a:ext cx="8445500" cy="723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Pięć kluczowych usług w zakresie zarządzania ryzykiem walutowym dopasowanych do Państwa potrzeb.</a:t>
            </a:r>
            <a:endParaRPr lang="en-US" sz="1100"/>
          </a:p>
        </p:txBody>
      </p:sp>
      <p:sp>
        <p:nvSpPr>
          <p:cNvPr id="18" name="TextBox 18"/>
          <p:cNvSpPr txBox="1"/>
          <p:nvPr/>
        </p:nvSpPr>
        <p:spPr>
          <a:xfrm>
            <a:off x="6934200" y="7162800"/>
            <a:ext cx="8445500" cy="723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Realne oszczędności i systemowa kontrola ryzyka - porównanie przed i po wdrożeniu rozwiązań AFS.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2692400"/>
            <a:ext cx="14490700" cy="52324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2692400"/>
            <a:ext cx="4660900" cy="5232400"/>
          </a:xfrm>
          <a:prstGeom prst="roundRect">
            <a:avLst>
              <a:gd name="adj" fmla="val 3269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pPr algn="ctr"/>
            <a:endParaRPr lang="pl-PL" dirty="0"/>
          </a:p>
        </p:txBody>
      </p:sp>
      <p:sp>
        <p:nvSpPr>
          <p:cNvPr id="6" name="AutoShape 6"/>
          <p:cNvSpPr/>
          <p:nvPr/>
        </p:nvSpPr>
        <p:spPr>
          <a:xfrm>
            <a:off x="2832100" y="305435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 dirty="0"/>
          </a:p>
        </p:txBody>
      </p:sp>
      <p:sp>
        <p:nvSpPr>
          <p:cNvPr id="7" name="AutoShape 7"/>
          <p:cNvSpPr/>
          <p:nvPr/>
        </p:nvSpPr>
        <p:spPr>
          <a:xfrm>
            <a:off x="5791200" y="2692400"/>
            <a:ext cx="4660900" cy="5232400"/>
          </a:xfrm>
          <a:prstGeom prst="roundRect">
            <a:avLst>
              <a:gd name="adj" fmla="val 3269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pPr algn="ctr"/>
            <a:endParaRPr lang="pl-PL" dirty="0"/>
          </a:p>
        </p:txBody>
      </p:sp>
      <p:sp>
        <p:nvSpPr>
          <p:cNvPr id="8" name="AutoShape 8"/>
          <p:cNvSpPr/>
          <p:nvPr/>
        </p:nvSpPr>
        <p:spPr>
          <a:xfrm>
            <a:off x="7747000" y="305435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sp>
        <p:nvSpPr>
          <p:cNvPr id="9" name="AutoShape 9"/>
          <p:cNvSpPr/>
          <p:nvPr/>
        </p:nvSpPr>
        <p:spPr>
          <a:xfrm>
            <a:off x="10706100" y="2692400"/>
            <a:ext cx="4660900" cy="5232400"/>
          </a:xfrm>
          <a:prstGeom prst="roundRect">
            <a:avLst>
              <a:gd name="adj" fmla="val 3269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pPr algn="ctr"/>
            <a:endParaRPr lang="pl-PL" dirty="0"/>
          </a:p>
        </p:txBody>
      </p:sp>
      <p:sp>
        <p:nvSpPr>
          <p:cNvPr id="10" name="AutoShape 10"/>
          <p:cNvSpPr/>
          <p:nvPr/>
        </p:nvSpPr>
        <p:spPr>
          <a:xfrm>
            <a:off x="12687300" y="305435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876300" y="1193800"/>
            <a:ext cx="14490700" cy="1206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Wyzwanie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: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Zmienność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walutowa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zagraża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wynikom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finansowym</a:t>
            </a:r>
            <a:endParaRPr lang="en-US" sz="1100" dirty="0"/>
          </a:p>
        </p:txBody>
      </p:sp>
      <p:sp>
        <p:nvSpPr>
          <p:cNvPr id="13" name="TextBox 13"/>
          <p:cNvSpPr txBox="1"/>
          <p:nvPr/>
        </p:nvSpPr>
        <p:spPr>
          <a:xfrm>
            <a:off x="1130300" y="3949700"/>
            <a:ext cx="41529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FF6B35"/>
                </a:solidFill>
                <a:latin typeface="Poppins"/>
              </a:rPr>
              <a:t>Zmienność niszczy marże</a:t>
            </a:r>
            <a:endParaRPr lang="en-US" sz="1100"/>
          </a:p>
        </p:txBody>
      </p:sp>
      <p:sp>
        <p:nvSpPr>
          <p:cNvPr id="14" name="TextBox 14"/>
          <p:cNvSpPr txBox="1"/>
          <p:nvPr/>
        </p:nvSpPr>
        <p:spPr>
          <a:xfrm>
            <a:off x="6045200" y="3949700"/>
            <a:ext cx="41529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Niekontrolowane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koszty</a:t>
            </a:r>
            <a:endParaRPr lang="en-US" sz="1100" dirty="0"/>
          </a:p>
        </p:txBody>
      </p:sp>
      <p:sp>
        <p:nvSpPr>
          <p:cNvPr id="15" name="TextBox 15"/>
          <p:cNvSpPr txBox="1"/>
          <p:nvPr/>
        </p:nvSpPr>
        <p:spPr>
          <a:xfrm>
            <a:off x="10960100" y="4216400"/>
            <a:ext cx="41529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FF6B35"/>
                </a:solidFill>
                <a:latin typeface="Poppins"/>
              </a:rPr>
              <a:t>Brak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strategii</a:t>
            </a:r>
            <a:endParaRPr lang="en-US" sz="1100" dirty="0"/>
          </a:p>
        </p:txBody>
      </p:sp>
      <p:sp>
        <p:nvSpPr>
          <p:cNvPr id="16" name="TextBox 16"/>
          <p:cNvSpPr txBox="1"/>
          <p:nvPr/>
        </p:nvSpPr>
        <p:spPr>
          <a:xfrm>
            <a:off x="1200150" y="4660900"/>
            <a:ext cx="4152900" cy="2641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Nieprzewidywalne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wahania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kursów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mogą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zniweczyć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marżę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handlową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wypracowywaną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przez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miesiące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- 5%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zmiana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kursu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może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oznaczać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całkowitą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utratę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zysku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7" name="TextBox 17"/>
          <p:cNvSpPr txBox="1"/>
          <p:nvPr/>
        </p:nvSpPr>
        <p:spPr>
          <a:xfrm>
            <a:off x="6115050" y="4838700"/>
            <a:ext cx="4152900" cy="1879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Zawyżone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niemonitorowane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marże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bankowe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powiększają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koszty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transakcji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których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wiele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firm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ma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pełnej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świadomości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8" name="TextBox 18"/>
          <p:cNvSpPr txBox="1"/>
          <p:nvPr/>
        </p:nvSpPr>
        <p:spPr>
          <a:xfrm>
            <a:off x="10985500" y="4851400"/>
            <a:ext cx="4152900" cy="1879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Reaktywne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intuicyjne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podejście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zamiast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systemowego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zarządzania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ryzykiem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prowadzi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do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nieprzewidywalnego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wyniku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finansowego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2260600"/>
            <a:ext cx="14490700" cy="54864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2260600"/>
            <a:ext cx="4660900" cy="5486400"/>
          </a:xfrm>
          <a:prstGeom prst="roundRect">
            <a:avLst>
              <a:gd name="adj" fmla="val 3269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6" name="AutoShape 6"/>
          <p:cNvSpPr/>
          <p:nvPr/>
        </p:nvSpPr>
        <p:spPr>
          <a:xfrm>
            <a:off x="5791200" y="2260600"/>
            <a:ext cx="4660900" cy="5486400"/>
          </a:xfrm>
          <a:prstGeom prst="roundRect">
            <a:avLst>
              <a:gd name="adj" fmla="val 3269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10706100" y="2260600"/>
            <a:ext cx="4660900" cy="5486400"/>
          </a:xfrm>
          <a:prstGeom prst="roundRect">
            <a:avLst>
              <a:gd name="adj" fmla="val 3269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876300" y="1371600"/>
            <a:ext cx="14490700" cy="596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200" b="1" dirty="0">
                <a:solidFill>
                  <a:srgbClr val="FF6B35"/>
                </a:solidFill>
                <a:latin typeface="Poppins"/>
              </a:rPr>
              <a:t>Dom Maklerski AFS: 21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lat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niezależnego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doradztwa</a:t>
            </a:r>
            <a:endParaRPr lang="en-US" sz="1100" dirty="0"/>
          </a:p>
        </p:txBody>
      </p:sp>
      <p:sp>
        <p:nvSpPr>
          <p:cNvPr id="10" name="TextBox 10"/>
          <p:cNvSpPr txBox="1"/>
          <p:nvPr/>
        </p:nvSpPr>
        <p:spPr>
          <a:xfrm>
            <a:off x="1130300" y="2514600"/>
            <a:ext cx="41529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>
                <a:solidFill>
                  <a:srgbClr val="FF6B35"/>
                </a:solidFill>
                <a:latin typeface="Poppins"/>
              </a:rPr>
              <a:t>Niezależność</a:t>
            </a:r>
            <a:endParaRPr lang="en-US" sz="1100"/>
          </a:p>
        </p:txBody>
      </p:sp>
      <p:sp>
        <p:nvSpPr>
          <p:cNvPr id="11" name="TextBox 11"/>
          <p:cNvSpPr txBox="1"/>
          <p:nvPr/>
        </p:nvSpPr>
        <p:spPr>
          <a:xfrm>
            <a:off x="6045200" y="2514600"/>
            <a:ext cx="41529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Zaufan</a:t>
            </a:r>
            <a:r>
              <a:rPr lang="pl-PL" sz="2400" b="1" dirty="0">
                <a:solidFill>
                  <a:srgbClr val="FF6B35"/>
                </a:solidFill>
                <a:latin typeface="Poppins"/>
              </a:rPr>
              <a:t>y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partner</a:t>
            </a:r>
            <a:endParaRPr lang="en-US" sz="1100" dirty="0"/>
          </a:p>
        </p:txBody>
      </p:sp>
      <p:sp>
        <p:nvSpPr>
          <p:cNvPr id="12" name="TextBox 12"/>
          <p:cNvSpPr txBox="1"/>
          <p:nvPr/>
        </p:nvSpPr>
        <p:spPr>
          <a:xfrm>
            <a:off x="10960100" y="2514600"/>
            <a:ext cx="41529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Zespół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ekspertów</a:t>
            </a:r>
            <a:endParaRPr lang="en-US" sz="1100" dirty="0"/>
          </a:p>
        </p:txBody>
      </p:sp>
      <p:sp>
        <p:nvSpPr>
          <p:cNvPr id="13" name="TextBox 13"/>
          <p:cNvSpPr txBox="1"/>
          <p:nvPr/>
        </p:nvSpPr>
        <p:spPr>
          <a:xfrm>
            <a:off x="1371600" y="2895600"/>
            <a:ext cx="4152900" cy="151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Działamy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wyłącznie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interesie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klienta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-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jesteśmy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brokerem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ani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stroną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transakcji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4" name="TextBox 14"/>
          <p:cNvSpPr txBox="1"/>
          <p:nvPr/>
        </p:nvSpPr>
        <p:spPr>
          <a:xfrm>
            <a:off x="1371600" y="4660900"/>
            <a:ext cx="38989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383838"/>
                </a:solidFill>
                <a:latin typeface="Poppins"/>
              </a:rPr>
              <a:t>21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lat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obecności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na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polskim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rynku</a:t>
            </a:r>
            <a:endParaRPr lang="en-US" sz="1100" dirty="0"/>
          </a:p>
        </p:txBody>
      </p:sp>
      <p:sp>
        <p:nvSpPr>
          <p:cNvPr id="15" name="TextBox 15"/>
          <p:cNvSpPr txBox="1"/>
          <p:nvPr/>
        </p:nvSpPr>
        <p:spPr>
          <a:xfrm>
            <a:off x="1384300" y="5664200"/>
            <a:ext cx="38989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Specjalizacja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: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ryzyko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stopy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procentowej</a:t>
            </a:r>
            <a:endParaRPr lang="en-US" sz="1100" dirty="0"/>
          </a:p>
        </p:txBody>
      </p:sp>
      <p:sp>
        <p:nvSpPr>
          <p:cNvPr id="16" name="TextBox 16"/>
          <p:cNvSpPr txBox="1"/>
          <p:nvPr/>
        </p:nvSpPr>
        <p:spPr>
          <a:xfrm>
            <a:off x="1371600" y="6616700"/>
            <a:ext cx="38989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Obiektywne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rekomendacje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bez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konfliktów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interesów</a:t>
            </a:r>
            <a:endParaRPr lang="en-US" sz="1100" dirty="0"/>
          </a:p>
        </p:txBody>
      </p:sp>
      <p:sp>
        <p:nvSpPr>
          <p:cNvPr id="17" name="TextBox 17"/>
          <p:cNvSpPr txBox="1"/>
          <p:nvPr/>
        </p:nvSpPr>
        <p:spPr>
          <a:xfrm>
            <a:off x="6051550" y="2514600"/>
            <a:ext cx="4152900" cy="2390321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Współpracujemy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importerami i eksporterami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pełniąc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funkcję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zewnętrznego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doradcy.</a:t>
            </a:r>
            <a:endParaRPr lang="en-US" sz="1100" dirty="0"/>
          </a:p>
        </p:txBody>
      </p:sp>
      <p:sp>
        <p:nvSpPr>
          <p:cNvPr id="18" name="TextBox 18"/>
          <p:cNvSpPr txBox="1"/>
          <p:nvPr/>
        </p:nvSpPr>
        <p:spPr>
          <a:xfrm>
            <a:off x="6210754" y="4470400"/>
            <a:ext cx="3898900" cy="1127579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Doświadczenie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korporacjami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międzynarodowymi</a:t>
            </a:r>
            <a:endParaRPr lang="en-US" sz="1100" dirty="0"/>
          </a:p>
        </p:txBody>
      </p:sp>
      <p:sp>
        <p:nvSpPr>
          <p:cNvPr id="19" name="TextBox 19"/>
          <p:cNvSpPr txBox="1"/>
          <p:nvPr/>
        </p:nvSpPr>
        <p:spPr>
          <a:xfrm>
            <a:off x="6270171" y="5657850"/>
            <a:ext cx="38989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383838"/>
                </a:solidFill>
                <a:latin typeface="Poppins"/>
              </a:rPr>
              <a:t>Rola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strategiczna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zarządzaniu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ryzykiem</a:t>
            </a:r>
            <a:endParaRPr lang="en-US" sz="1100" dirty="0"/>
          </a:p>
        </p:txBody>
      </p:sp>
      <p:sp>
        <p:nvSpPr>
          <p:cNvPr id="20" name="TextBox 20"/>
          <p:cNvSpPr txBox="1"/>
          <p:nvPr/>
        </p:nvSpPr>
        <p:spPr>
          <a:xfrm>
            <a:off x="6286500" y="6686550"/>
            <a:ext cx="38989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Udokumentowane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sukcesy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klientów</a:t>
            </a:r>
            <a:endParaRPr lang="en-US" sz="1100" dirty="0"/>
          </a:p>
        </p:txBody>
      </p:sp>
      <p:sp>
        <p:nvSpPr>
          <p:cNvPr id="21" name="TextBox 21"/>
          <p:cNvSpPr txBox="1"/>
          <p:nvPr/>
        </p:nvSpPr>
        <p:spPr>
          <a:xfrm>
            <a:off x="10960100" y="3149600"/>
            <a:ext cx="4152900" cy="1130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Wyspecjalizowani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analitycy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doradcy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finansowi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zawsze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do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Państwa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dyspozycji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pl-PL" sz="1900" b="1" dirty="0">
              <a:solidFill>
                <a:srgbClr val="383838"/>
              </a:solidFill>
              <a:latin typeface="Poppins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11214100" y="4673600"/>
            <a:ext cx="38989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Głęboka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wiedza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rynkowa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regulacyjna</a:t>
            </a:r>
            <a:endParaRPr lang="en-US" sz="1100" dirty="0"/>
          </a:p>
        </p:txBody>
      </p:sp>
      <p:sp>
        <p:nvSpPr>
          <p:cNvPr id="23" name="TextBox 23"/>
          <p:cNvSpPr txBox="1"/>
          <p:nvPr/>
        </p:nvSpPr>
        <p:spPr>
          <a:xfrm>
            <a:off x="11201400" y="5676900"/>
            <a:ext cx="38989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Indywidualne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podejście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do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każdego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klienta</a:t>
            </a:r>
            <a:endParaRPr lang="en-US" sz="1100" dirty="0"/>
          </a:p>
        </p:txBody>
      </p:sp>
      <p:sp>
        <p:nvSpPr>
          <p:cNvPr id="24" name="TextBox 24"/>
          <p:cNvSpPr txBox="1"/>
          <p:nvPr/>
        </p:nvSpPr>
        <p:spPr>
          <a:xfrm>
            <a:off x="11201400" y="6680200"/>
            <a:ext cx="3898900" cy="749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Wsparcie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operacyjne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strategiczne</a:t>
            </a:r>
            <a:endParaRPr lang="en-US" sz="1100" dirty="0"/>
          </a:p>
        </p:txBody>
      </p:sp>
      <p:sp>
        <p:nvSpPr>
          <p:cNvPr id="25" name="TextBox 25"/>
          <p:cNvSpPr txBox="1"/>
          <p:nvPr/>
        </p:nvSpPr>
        <p:spPr>
          <a:xfrm>
            <a:off x="1028700" y="47498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 dirty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 dirty="0"/>
          </a:p>
        </p:txBody>
      </p:sp>
      <p:sp>
        <p:nvSpPr>
          <p:cNvPr id="26" name="TextBox 26"/>
          <p:cNvSpPr txBox="1"/>
          <p:nvPr/>
        </p:nvSpPr>
        <p:spPr>
          <a:xfrm>
            <a:off x="1003300" y="58674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27" name="TextBox 27"/>
          <p:cNvSpPr txBox="1"/>
          <p:nvPr/>
        </p:nvSpPr>
        <p:spPr>
          <a:xfrm>
            <a:off x="1003300" y="68199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28" name="TextBox 28"/>
          <p:cNvSpPr txBox="1"/>
          <p:nvPr/>
        </p:nvSpPr>
        <p:spPr>
          <a:xfrm>
            <a:off x="5889852" y="47752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 dirty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 dirty="0"/>
          </a:p>
        </p:txBody>
      </p:sp>
      <p:sp>
        <p:nvSpPr>
          <p:cNvPr id="29" name="TextBox 29"/>
          <p:cNvSpPr txBox="1"/>
          <p:nvPr/>
        </p:nvSpPr>
        <p:spPr>
          <a:xfrm>
            <a:off x="5918200" y="58674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30" name="TextBox 30"/>
          <p:cNvSpPr txBox="1"/>
          <p:nvPr/>
        </p:nvSpPr>
        <p:spPr>
          <a:xfrm>
            <a:off x="5918200" y="68199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31" name="TextBox 31"/>
          <p:cNvSpPr txBox="1"/>
          <p:nvPr/>
        </p:nvSpPr>
        <p:spPr>
          <a:xfrm>
            <a:off x="10845800" y="47752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 dirty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 dirty="0"/>
          </a:p>
        </p:txBody>
      </p:sp>
      <p:sp>
        <p:nvSpPr>
          <p:cNvPr id="32" name="TextBox 32"/>
          <p:cNvSpPr txBox="1"/>
          <p:nvPr/>
        </p:nvSpPr>
        <p:spPr>
          <a:xfrm>
            <a:off x="10833100" y="58547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33" name="TextBox 33"/>
          <p:cNvSpPr txBox="1"/>
          <p:nvPr/>
        </p:nvSpPr>
        <p:spPr>
          <a:xfrm>
            <a:off x="10807700" y="68707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 dirty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2882900"/>
            <a:ext cx="14490700" cy="48514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2882900"/>
            <a:ext cx="3429000" cy="4851400"/>
          </a:xfrm>
          <a:prstGeom prst="roundRect">
            <a:avLst>
              <a:gd name="adj" fmla="val 444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6" name="AutoShape 6"/>
          <p:cNvSpPr/>
          <p:nvPr/>
        </p:nvSpPr>
        <p:spPr>
          <a:xfrm>
            <a:off x="2209800" y="313690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4559300" y="2882900"/>
            <a:ext cx="3429000" cy="4851400"/>
          </a:xfrm>
          <a:prstGeom prst="roundRect">
            <a:avLst>
              <a:gd name="adj" fmla="val 444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8" name="AutoShape 8"/>
          <p:cNvSpPr/>
          <p:nvPr/>
        </p:nvSpPr>
        <p:spPr>
          <a:xfrm>
            <a:off x="5905500" y="313690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sp>
        <p:nvSpPr>
          <p:cNvPr id="9" name="AutoShape 9"/>
          <p:cNvSpPr/>
          <p:nvPr/>
        </p:nvSpPr>
        <p:spPr>
          <a:xfrm>
            <a:off x="8242300" y="2882900"/>
            <a:ext cx="3429000" cy="4851400"/>
          </a:xfrm>
          <a:prstGeom prst="roundRect">
            <a:avLst>
              <a:gd name="adj" fmla="val 444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0" name="AutoShape 10"/>
          <p:cNvSpPr/>
          <p:nvPr/>
        </p:nvSpPr>
        <p:spPr>
          <a:xfrm>
            <a:off x="9588500" y="313690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sp>
        <p:nvSpPr>
          <p:cNvPr id="11" name="AutoShape 11"/>
          <p:cNvSpPr/>
          <p:nvPr/>
        </p:nvSpPr>
        <p:spPr>
          <a:xfrm>
            <a:off x="11938000" y="2882900"/>
            <a:ext cx="3429000" cy="4851400"/>
          </a:xfrm>
          <a:prstGeom prst="roundRect">
            <a:avLst>
              <a:gd name="adj" fmla="val 444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2" name="AutoShape 12"/>
          <p:cNvSpPr/>
          <p:nvPr/>
        </p:nvSpPr>
        <p:spPr>
          <a:xfrm>
            <a:off x="13271500" y="313690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876300" y="1384300"/>
            <a:ext cx="14490700" cy="1206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Nasza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misja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: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Eliminacja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kosztów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i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ochrona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wyniku</a:t>
            </a:r>
            <a:r>
              <a:rPr lang="en-US" sz="3900" b="1" dirty="0">
                <a:solidFill>
                  <a:srgbClr val="FF6B35"/>
                </a:solidFill>
                <a:latin typeface="&quot;Poltawski Nowy&quot;"/>
              </a:rPr>
              <a:t> </a:t>
            </a:r>
            <a:r>
              <a:rPr lang="en-US" sz="3900" b="1" dirty="0" err="1">
                <a:solidFill>
                  <a:srgbClr val="FF6B35"/>
                </a:solidFill>
                <a:latin typeface="&quot;Poltawski Nowy&quot;"/>
              </a:rPr>
              <a:t>finansowego</a:t>
            </a:r>
            <a:endParaRPr lang="en-US" sz="1100" dirty="0"/>
          </a:p>
        </p:txBody>
      </p:sp>
      <p:sp>
        <p:nvSpPr>
          <p:cNvPr id="15" name="TextBox 15"/>
          <p:cNvSpPr txBox="1"/>
          <p:nvPr/>
        </p:nvSpPr>
        <p:spPr>
          <a:xfrm>
            <a:off x="1130300" y="4140200"/>
            <a:ext cx="29210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900" b="1">
                <a:solidFill>
                  <a:srgbClr val="FF6B35"/>
                </a:solidFill>
                <a:latin typeface="&quot;Poltawski Nowy&quot;"/>
              </a:rPr>
              <a:t>Redukcja marż</a:t>
            </a:r>
            <a:endParaRPr lang="en-US" sz="1100"/>
          </a:p>
        </p:txBody>
      </p:sp>
      <p:sp>
        <p:nvSpPr>
          <p:cNvPr id="16" name="TextBox 16"/>
          <p:cNvSpPr txBox="1"/>
          <p:nvPr/>
        </p:nvSpPr>
        <p:spPr>
          <a:xfrm>
            <a:off x="4819650" y="3949700"/>
            <a:ext cx="29210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900" b="1" dirty="0">
                <a:solidFill>
                  <a:srgbClr val="FF6B35"/>
                </a:solidFill>
                <a:latin typeface="&quot;Poltawski Nowy&quot;"/>
              </a:rPr>
              <a:t>Timing </a:t>
            </a:r>
            <a:r>
              <a:rPr lang="en-US" sz="2900" b="1" dirty="0" err="1">
                <a:solidFill>
                  <a:srgbClr val="FF6B35"/>
                </a:solidFill>
                <a:latin typeface="&quot;Poltawski Nowy&quot;"/>
              </a:rPr>
              <a:t>transakcji</a:t>
            </a:r>
            <a:endParaRPr lang="en-US" sz="1100" dirty="0"/>
          </a:p>
        </p:txBody>
      </p:sp>
      <p:sp>
        <p:nvSpPr>
          <p:cNvPr id="17" name="TextBox 17"/>
          <p:cNvSpPr txBox="1"/>
          <p:nvPr/>
        </p:nvSpPr>
        <p:spPr>
          <a:xfrm>
            <a:off x="8496300" y="4140200"/>
            <a:ext cx="29210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900" b="1">
                <a:solidFill>
                  <a:srgbClr val="FF6B35"/>
                </a:solidFill>
                <a:latin typeface="&quot;Poltawski Nowy&quot;"/>
              </a:rPr>
              <a:t>Strategie zabezpieczeń</a:t>
            </a:r>
            <a:endParaRPr lang="en-US" sz="1100"/>
          </a:p>
        </p:txBody>
      </p:sp>
      <p:sp>
        <p:nvSpPr>
          <p:cNvPr id="18" name="TextBox 18"/>
          <p:cNvSpPr txBox="1"/>
          <p:nvPr/>
        </p:nvSpPr>
        <p:spPr>
          <a:xfrm>
            <a:off x="12179300" y="4140200"/>
            <a:ext cx="29210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900" b="1">
                <a:solidFill>
                  <a:srgbClr val="FF6B35"/>
                </a:solidFill>
                <a:latin typeface="&quot;Poltawski Nowy&quot;"/>
              </a:rPr>
              <a:t>Wyceny instrumentów</a:t>
            </a:r>
            <a:endParaRPr lang="en-US" sz="1100"/>
          </a:p>
        </p:txBody>
      </p:sp>
      <p:sp>
        <p:nvSpPr>
          <p:cNvPr id="19" name="TextBox 19"/>
          <p:cNvSpPr txBox="1"/>
          <p:nvPr/>
        </p:nvSpPr>
        <p:spPr>
          <a:xfrm>
            <a:off x="1130300" y="4775200"/>
            <a:ext cx="2921000" cy="2641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Bieżący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monitoring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pomoc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negocjacj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ach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marż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bankowych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powodują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że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przepłacają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Państwo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za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transakcje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20" name="TextBox 20"/>
          <p:cNvSpPr txBox="1"/>
          <p:nvPr/>
        </p:nvSpPr>
        <p:spPr>
          <a:xfrm>
            <a:off x="4883150" y="4889500"/>
            <a:ext cx="29210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Wyznaczamy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optymalne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momenty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kupna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sprzedaży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oparciu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analizę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rynku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prognozy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21" name="TextBox 21"/>
          <p:cNvSpPr txBox="1"/>
          <p:nvPr/>
        </p:nvSpPr>
        <p:spPr>
          <a:xfrm>
            <a:off x="8502650" y="5003800"/>
            <a:ext cx="29210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Przygotowujemy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dopasowane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strategie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hedgingowe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zgodne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ze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specyfiką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działalności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polityką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spółki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22" name="TextBox 22"/>
          <p:cNvSpPr txBox="1"/>
          <p:nvPr/>
        </p:nvSpPr>
        <p:spPr>
          <a:xfrm>
            <a:off x="12179300" y="5003800"/>
            <a:ext cx="29210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Profesjonalne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wyceny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instrumentów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finansowych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zgodne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obowiązującymi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standardami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1943100"/>
            <a:ext cx="14490700" cy="61341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1943100"/>
            <a:ext cx="7112000" cy="6134100"/>
          </a:xfrm>
          <a:prstGeom prst="roundRect">
            <a:avLst>
              <a:gd name="adj" fmla="val 248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pPr algn="ctr"/>
            <a:endParaRPr lang="pl-PL" dirty="0"/>
          </a:p>
        </p:txBody>
      </p:sp>
      <p:sp>
        <p:nvSpPr>
          <p:cNvPr id="6" name="AutoShape 6"/>
          <p:cNvSpPr/>
          <p:nvPr/>
        </p:nvSpPr>
        <p:spPr>
          <a:xfrm>
            <a:off x="4057650" y="230505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8242300" y="1943100"/>
            <a:ext cx="7112000" cy="6134100"/>
          </a:xfrm>
          <a:prstGeom prst="roundRect">
            <a:avLst>
              <a:gd name="adj" fmla="val 248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8" name="AutoShape 8"/>
          <p:cNvSpPr/>
          <p:nvPr/>
        </p:nvSpPr>
        <p:spPr>
          <a:xfrm>
            <a:off x="11557000" y="230505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876300" y="1054100"/>
            <a:ext cx="14490700" cy="596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Doradztwo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walutowe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i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audyt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rozwiązań</a:t>
            </a:r>
            <a:endParaRPr lang="en-US" sz="1100" dirty="0"/>
          </a:p>
        </p:txBody>
      </p:sp>
      <p:sp>
        <p:nvSpPr>
          <p:cNvPr id="11" name="TextBox 11"/>
          <p:cNvSpPr txBox="1"/>
          <p:nvPr/>
        </p:nvSpPr>
        <p:spPr>
          <a:xfrm>
            <a:off x="1130300" y="3200400"/>
            <a:ext cx="66040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>
                <a:solidFill>
                  <a:srgbClr val="FF6B35"/>
                </a:solidFill>
                <a:latin typeface="Poppins"/>
              </a:rPr>
              <a:t>Bieżące doradztwo walutowe</a:t>
            </a:r>
            <a:endParaRPr lang="en-US" sz="1100"/>
          </a:p>
        </p:txBody>
      </p:sp>
      <p:sp>
        <p:nvSpPr>
          <p:cNvPr id="12" name="TextBox 12"/>
          <p:cNvSpPr txBox="1"/>
          <p:nvPr/>
        </p:nvSpPr>
        <p:spPr>
          <a:xfrm>
            <a:off x="8496300" y="3200400"/>
            <a:ext cx="66040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>
                <a:solidFill>
                  <a:srgbClr val="FF6B35"/>
                </a:solidFill>
                <a:latin typeface="Poppins"/>
              </a:rPr>
              <a:t>Audyt obecnych rozwiązań</a:t>
            </a:r>
            <a:endParaRPr lang="en-US" sz="1100"/>
          </a:p>
        </p:txBody>
      </p:sp>
      <p:sp>
        <p:nvSpPr>
          <p:cNvPr id="13" name="TextBox 13"/>
          <p:cNvSpPr txBox="1"/>
          <p:nvPr/>
        </p:nvSpPr>
        <p:spPr>
          <a:xfrm>
            <a:off x="1130300" y="3835400"/>
            <a:ext cx="6604000" cy="1130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Stały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kontakt z ekspertami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oraz dostęp do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rekomendacji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rynkowych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wspiera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Państwa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codziennych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decyzjach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4" name="TextBox 14"/>
          <p:cNvSpPr txBox="1"/>
          <p:nvPr/>
        </p:nvSpPr>
        <p:spPr>
          <a:xfrm>
            <a:off x="1384300" y="51562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Dostęp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do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maklerów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analiz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rynkowych</a:t>
            </a:r>
            <a:endParaRPr lang="en-US" sz="1100" dirty="0"/>
          </a:p>
        </p:txBody>
      </p:sp>
      <p:sp>
        <p:nvSpPr>
          <p:cNvPr id="15" name="TextBox 15"/>
          <p:cNvSpPr txBox="1"/>
          <p:nvPr/>
        </p:nvSpPr>
        <p:spPr>
          <a:xfrm>
            <a:off x="1384300" y="57277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Wsparcie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decyzjach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walutowych</a:t>
            </a:r>
            <a:endParaRPr lang="en-US" sz="1100" dirty="0"/>
          </a:p>
        </p:txBody>
      </p:sp>
      <p:sp>
        <p:nvSpPr>
          <p:cNvPr id="16" name="TextBox 16"/>
          <p:cNvSpPr txBox="1"/>
          <p:nvPr/>
        </p:nvSpPr>
        <p:spPr>
          <a:xfrm>
            <a:off x="1384300" y="62992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383838"/>
                </a:solidFill>
                <a:latin typeface="Poppins"/>
              </a:rPr>
              <a:t>Monitoring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rynku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endParaRPr lang="en-US" sz="1100" dirty="0"/>
          </a:p>
        </p:txBody>
      </p:sp>
      <p:sp>
        <p:nvSpPr>
          <p:cNvPr id="17" name="TextBox 17"/>
          <p:cNvSpPr txBox="1"/>
          <p:nvPr/>
        </p:nvSpPr>
        <p:spPr>
          <a:xfrm>
            <a:off x="1384300" y="68707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Sygnały do działania w kluczowych momentach</a:t>
            </a:r>
            <a:endParaRPr lang="en-US" sz="1100"/>
          </a:p>
        </p:txBody>
      </p:sp>
      <p:sp>
        <p:nvSpPr>
          <p:cNvPr id="18" name="TextBox 18"/>
          <p:cNvSpPr txBox="1"/>
          <p:nvPr/>
        </p:nvSpPr>
        <p:spPr>
          <a:xfrm>
            <a:off x="1244600" y="74549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pl-PL" sz="1900" b="1" dirty="0">
                <a:solidFill>
                  <a:srgbClr val="383838"/>
                </a:solidFill>
                <a:latin typeface="Poppins"/>
              </a:rPr>
              <a:t>  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Raportowanie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rekomendacje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 </a:t>
            </a:r>
            <a:endParaRPr lang="en-US" sz="1100" dirty="0"/>
          </a:p>
        </p:txBody>
      </p:sp>
      <p:sp>
        <p:nvSpPr>
          <p:cNvPr id="19" name="TextBox 19"/>
          <p:cNvSpPr txBox="1"/>
          <p:nvPr/>
        </p:nvSpPr>
        <p:spPr>
          <a:xfrm>
            <a:off x="8496300" y="3835400"/>
            <a:ext cx="6604000" cy="1130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Kompleksowy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przegląd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stosowanych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praktyk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zarządzania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ryzykiem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walutowym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identyfikuje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obszary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do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poprawy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20" name="TextBox 20"/>
          <p:cNvSpPr txBox="1"/>
          <p:nvPr/>
        </p:nvSpPr>
        <p:spPr>
          <a:xfrm>
            <a:off x="8750300" y="51562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Analiza struktury transakcji walutowych</a:t>
            </a:r>
            <a:endParaRPr lang="en-US" sz="1100"/>
          </a:p>
        </p:txBody>
      </p:sp>
      <p:sp>
        <p:nvSpPr>
          <p:cNvPr id="21" name="TextBox 21"/>
          <p:cNvSpPr txBox="1"/>
          <p:nvPr/>
        </p:nvSpPr>
        <p:spPr>
          <a:xfrm>
            <a:off x="8750300" y="57277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Przegląd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relacji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bankami</a:t>
            </a:r>
            <a:endParaRPr lang="en-US" sz="1100" dirty="0"/>
          </a:p>
        </p:txBody>
      </p:sp>
      <p:sp>
        <p:nvSpPr>
          <p:cNvPr id="22" name="TextBox 22"/>
          <p:cNvSpPr txBox="1"/>
          <p:nvPr/>
        </p:nvSpPr>
        <p:spPr>
          <a:xfrm>
            <a:off x="8750300" y="62992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Identyfikacja ukrytych kosztów w marżach</a:t>
            </a:r>
            <a:endParaRPr lang="en-US" sz="1100"/>
          </a:p>
        </p:txBody>
      </p:sp>
      <p:sp>
        <p:nvSpPr>
          <p:cNvPr id="23" name="TextBox 23"/>
          <p:cNvSpPr txBox="1"/>
          <p:nvPr/>
        </p:nvSpPr>
        <p:spPr>
          <a:xfrm>
            <a:off x="8750300" y="68707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Raport z konkretnymi wnioskami</a:t>
            </a:r>
            <a:endParaRPr lang="en-US" sz="1100"/>
          </a:p>
        </p:txBody>
      </p:sp>
      <p:sp>
        <p:nvSpPr>
          <p:cNvPr id="24" name="TextBox 24"/>
          <p:cNvSpPr txBox="1"/>
          <p:nvPr/>
        </p:nvSpPr>
        <p:spPr>
          <a:xfrm>
            <a:off x="8750300" y="7454900"/>
            <a:ext cx="63627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>
                <a:solidFill>
                  <a:srgbClr val="383838"/>
                </a:solidFill>
                <a:latin typeface="Poppins"/>
              </a:rPr>
              <a:t>Rekomendacje zmian i oszczędności</a:t>
            </a:r>
            <a:endParaRPr lang="en-US" sz="1100"/>
          </a:p>
        </p:txBody>
      </p:sp>
      <p:sp>
        <p:nvSpPr>
          <p:cNvPr id="25" name="TextBox 25"/>
          <p:cNvSpPr txBox="1"/>
          <p:nvPr/>
        </p:nvSpPr>
        <p:spPr>
          <a:xfrm>
            <a:off x="1003300" y="52197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26" name="TextBox 26"/>
          <p:cNvSpPr txBox="1"/>
          <p:nvPr/>
        </p:nvSpPr>
        <p:spPr>
          <a:xfrm>
            <a:off x="1003300" y="57912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27" name="TextBox 27"/>
          <p:cNvSpPr txBox="1"/>
          <p:nvPr/>
        </p:nvSpPr>
        <p:spPr>
          <a:xfrm>
            <a:off x="1003300" y="63627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28" name="TextBox 28"/>
          <p:cNvSpPr txBox="1"/>
          <p:nvPr/>
        </p:nvSpPr>
        <p:spPr>
          <a:xfrm>
            <a:off x="1003300" y="69342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29" name="TextBox 29"/>
          <p:cNvSpPr txBox="1"/>
          <p:nvPr/>
        </p:nvSpPr>
        <p:spPr>
          <a:xfrm>
            <a:off x="1003300" y="75184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30" name="TextBox 30"/>
          <p:cNvSpPr txBox="1"/>
          <p:nvPr/>
        </p:nvSpPr>
        <p:spPr>
          <a:xfrm>
            <a:off x="8369300" y="52197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31" name="TextBox 31"/>
          <p:cNvSpPr txBox="1"/>
          <p:nvPr/>
        </p:nvSpPr>
        <p:spPr>
          <a:xfrm>
            <a:off x="8369300" y="57912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32" name="TextBox 32"/>
          <p:cNvSpPr txBox="1"/>
          <p:nvPr/>
        </p:nvSpPr>
        <p:spPr>
          <a:xfrm>
            <a:off x="8369300" y="63627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33" name="TextBox 33"/>
          <p:cNvSpPr txBox="1"/>
          <p:nvPr/>
        </p:nvSpPr>
        <p:spPr>
          <a:xfrm>
            <a:off x="8369300" y="69342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  <p:sp>
        <p:nvSpPr>
          <p:cNvPr id="34" name="TextBox 34"/>
          <p:cNvSpPr txBox="1"/>
          <p:nvPr/>
        </p:nvSpPr>
        <p:spPr>
          <a:xfrm>
            <a:off x="8369300" y="7518400"/>
            <a:ext cx="241300" cy="24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algn="ctr">
              <a:lnSpc>
                <a:spcPct val="100000"/>
              </a:lnSpc>
              <a:defRPr/>
            </a:pPr>
            <a:r>
              <a:rPr lang="en-US" sz="1900" b="0">
                <a:solidFill>
                  <a:srgbClr val="383838"/>
                </a:solidFill>
                <a:highlight>
                  <a:srgbClr val="000000">
                    <a:alpha val="0"/>
                  </a:srgbClr>
                </a:highlight>
                <a:ea typeface="Poppins"/>
              </a:rPr>
              <a:t>●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3556000"/>
            <a:ext cx="14490700" cy="3517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3556000"/>
            <a:ext cx="4660900" cy="3517900"/>
          </a:xfrm>
          <a:prstGeom prst="roundRect">
            <a:avLst>
              <a:gd name="adj" fmla="val 4332"/>
            </a:avLst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6" name="AutoShape 6"/>
          <p:cNvSpPr/>
          <p:nvPr/>
        </p:nvSpPr>
        <p:spPr>
          <a:xfrm>
            <a:off x="5791200" y="3556000"/>
            <a:ext cx="4660900" cy="3517900"/>
          </a:xfrm>
          <a:prstGeom prst="roundRect">
            <a:avLst>
              <a:gd name="adj" fmla="val 4332"/>
            </a:avLst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10706100" y="3556000"/>
            <a:ext cx="4660900" cy="3517900"/>
          </a:xfrm>
          <a:prstGeom prst="roundRect">
            <a:avLst>
              <a:gd name="adj" fmla="val 4332"/>
            </a:avLst>
          </a:prstGeom>
          <a:solidFill>
            <a:srgbClr val="000000">
              <a:alpha val="0"/>
            </a:srgbClr>
          </a:solidFill>
          <a:ln w="12700">
            <a:solidFill>
              <a:srgbClr val="918269">
                <a:alpha val="55686"/>
              </a:srgbClr>
            </a:solidFill>
          </a:ln>
        </p:spPr>
        <p:txBody>
          <a:bodyPr/>
          <a:lstStyle/>
          <a:p>
            <a:endParaRPr lang="pl-PL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876300" y="2057400"/>
            <a:ext cx="14490700" cy="1206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Polityka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Zarządzania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Ryzykiem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- fundament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strategii</a:t>
            </a:r>
            <a:endParaRPr lang="en-US" sz="1100" dirty="0"/>
          </a:p>
        </p:txBody>
      </p:sp>
      <p:sp>
        <p:nvSpPr>
          <p:cNvPr id="10" name="TextBox 10"/>
          <p:cNvSpPr txBox="1"/>
          <p:nvPr/>
        </p:nvSpPr>
        <p:spPr>
          <a:xfrm>
            <a:off x="1143000" y="3582307"/>
            <a:ext cx="41148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Dokument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strategiczny</a:t>
            </a:r>
            <a:endParaRPr lang="en-US" sz="1100" dirty="0"/>
          </a:p>
        </p:txBody>
      </p:sp>
      <p:sp>
        <p:nvSpPr>
          <p:cNvPr id="11" name="TextBox 11"/>
          <p:cNvSpPr txBox="1"/>
          <p:nvPr/>
        </p:nvSpPr>
        <p:spPr>
          <a:xfrm>
            <a:off x="6057900" y="3822700"/>
            <a:ext cx="41148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Limity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i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mechanizmy</a:t>
            </a:r>
            <a:endParaRPr lang="en-US" sz="1100" dirty="0"/>
          </a:p>
        </p:txBody>
      </p:sp>
      <p:sp>
        <p:nvSpPr>
          <p:cNvPr id="12" name="TextBox 12"/>
          <p:cNvSpPr txBox="1"/>
          <p:nvPr/>
        </p:nvSpPr>
        <p:spPr>
          <a:xfrm>
            <a:off x="10972800" y="3822700"/>
            <a:ext cx="41148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FF6B35"/>
                </a:solidFill>
                <a:latin typeface="Poppins"/>
              </a:rPr>
              <a:t>Compliance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i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best practices</a:t>
            </a:r>
            <a:endParaRPr lang="en-US" sz="1100" dirty="0"/>
          </a:p>
        </p:txBody>
      </p:sp>
      <p:sp>
        <p:nvSpPr>
          <p:cNvPr id="13" name="TextBox 13"/>
          <p:cNvSpPr txBox="1"/>
          <p:nvPr/>
        </p:nvSpPr>
        <p:spPr>
          <a:xfrm>
            <a:off x="1143000" y="4449536"/>
            <a:ext cx="4114800" cy="1511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>
                <a:solidFill>
                  <a:srgbClr val="383838"/>
                </a:solidFill>
                <a:latin typeface="Poppins"/>
              </a:rPr>
              <a:t>Opracowanie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fundamentu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zarządzania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ryzykiem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-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definicja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celów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zasad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ram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działania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obszarze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walutowym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4" name="TextBox 14"/>
          <p:cNvSpPr txBox="1"/>
          <p:nvPr/>
        </p:nvSpPr>
        <p:spPr>
          <a:xfrm>
            <a:off x="6057900" y="4457700"/>
            <a:ext cx="4114800" cy="1879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Określenie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limitów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ekspozycji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walutowej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,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mechanizmów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kontroli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oraz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zasad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raportowania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dla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wszystkich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poziomów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organizacji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15" name="TextBox 15"/>
          <p:cNvSpPr txBox="1"/>
          <p:nvPr/>
        </p:nvSpPr>
        <p:spPr>
          <a:xfrm>
            <a:off x="10972800" y="4914900"/>
            <a:ext cx="4114800" cy="1879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Zapewnienie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zgodności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wymogami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regulacyjnymi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oraz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wdrożenie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najlepszych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praktyk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rynkowych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zarządzaniu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ryzykiem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2425700"/>
            <a:ext cx="14490700" cy="51562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2425700"/>
            <a:ext cx="3378200" cy="34290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6" name="AutoShape 6"/>
          <p:cNvSpPr/>
          <p:nvPr/>
        </p:nvSpPr>
        <p:spPr>
          <a:xfrm>
            <a:off x="876300" y="24257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4572000" y="2425700"/>
            <a:ext cx="3378200" cy="34290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8" name="AutoShape 8"/>
          <p:cNvSpPr/>
          <p:nvPr/>
        </p:nvSpPr>
        <p:spPr>
          <a:xfrm>
            <a:off x="4572000" y="24257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9" name="AutoShape 9"/>
          <p:cNvSpPr/>
          <p:nvPr/>
        </p:nvSpPr>
        <p:spPr>
          <a:xfrm>
            <a:off x="8280400" y="2425700"/>
            <a:ext cx="3378200" cy="34290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0" name="AutoShape 10"/>
          <p:cNvSpPr/>
          <p:nvPr/>
        </p:nvSpPr>
        <p:spPr>
          <a:xfrm>
            <a:off x="8280400" y="24257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11" name="AutoShape 11"/>
          <p:cNvSpPr/>
          <p:nvPr/>
        </p:nvSpPr>
        <p:spPr>
          <a:xfrm>
            <a:off x="11976100" y="2425700"/>
            <a:ext cx="3378200" cy="34290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2" name="AutoShape 12"/>
          <p:cNvSpPr/>
          <p:nvPr/>
        </p:nvSpPr>
        <p:spPr>
          <a:xfrm>
            <a:off x="11976100" y="24257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/>
          </a:p>
        </p:txBody>
      </p:sp>
      <p:sp>
        <p:nvSpPr>
          <p:cNvPr id="13" name="AutoShape 13"/>
          <p:cNvSpPr/>
          <p:nvPr/>
        </p:nvSpPr>
        <p:spPr>
          <a:xfrm>
            <a:off x="876300" y="6502400"/>
            <a:ext cx="14490700" cy="10922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4" name="AutoShape 14"/>
          <p:cNvSpPr/>
          <p:nvPr/>
        </p:nvSpPr>
        <p:spPr>
          <a:xfrm>
            <a:off x="876300" y="6502400"/>
            <a:ext cx="558800" cy="558800"/>
          </a:xfrm>
          <a:prstGeom prst="roundRect">
            <a:avLst>
              <a:gd name="adj" fmla="val 27272"/>
            </a:avLst>
          </a:prstGeom>
          <a:solidFill>
            <a:srgbClr val="DFDFDF"/>
          </a:solidFill>
          <a:ln w="12700">
            <a:solidFill>
              <a:srgbClr val="796B38"/>
            </a:solidFill>
          </a:ln>
        </p:spPr>
        <p:txBody>
          <a:bodyPr/>
          <a:lstStyle/>
          <a:p>
            <a:endParaRPr lang="pl-PL" dirty="0"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16" name="TextBox 16"/>
          <p:cNvSpPr txBox="1"/>
          <p:nvPr/>
        </p:nvSpPr>
        <p:spPr>
          <a:xfrm>
            <a:off x="876300" y="1536700"/>
            <a:ext cx="14490700" cy="5969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Procedury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operacyjne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-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precyzja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w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działaniu</a:t>
            </a:r>
            <a:endParaRPr lang="en-US" sz="1100" dirty="0"/>
          </a:p>
        </p:txBody>
      </p:sp>
      <p:sp>
        <p:nvSpPr>
          <p:cNvPr id="17" name="TextBox 17"/>
          <p:cNvSpPr txBox="1"/>
          <p:nvPr/>
        </p:nvSpPr>
        <p:spPr>
          <a:xfrm>
            <a:off x="1092200" y="25273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1</a:t>
            </a:r>
            <a:endParaRPr lang="en-US" sz="1100"/>
          </a:p>
        </p:txBody>
      </p:sp>
      <p:sp>
        <p:nvSpPr>
          <p:cNvPr id="18" name="TextBox 18"/>
          <p:cNvSpPr txBox="1"/>
          <p:nvPr/>
        </p:nvSpPr>
        <p:spPr>
          <a:xfrm>
            <a:off x="1689100" y="2514600"/>
            <a:ext cx="25654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FF6B35"/>
                </a:solidFill>
                <a:latin typeface="Poppins"/>
              </a:rPr>
              <a:t>Identyfikacja ekspozycji</a:t>
            </a:r>
            <a:endParaRPr lang="en-US" sz="1100"/>
          </a:p>
        </p:txBody>
      </p:sp>
      <p:sp>
        <p:nvSpPr>
          <p:cNvPr id="19" name="TextBox 19"/>
          <p:cNvSpPr txBox="1"/>
          <p:nvPr/>
        </p:nvSpPr>
        <p:spPr>
          <a:xfrm>
            <a:off x="4762500" y="25273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2</a:t>
            </a:r>
            <a:endParaRPr lang="en-US" sz="1100"/>
          </a:p>
        </p:txBody>
      </p:sp>
      <p:sp>
        <p:nvSpPr>
          <p:cNvPr id="20" name="TextBox 20"/>
          <p:cNvSpPr txBox="1"/>
          <p:nvPr/>
        </p:nvSpPr>
        <p:spPr>
          <a:xfrm>
            <a:off x="5410201" y="2271486"/>
            <a:ext cx="2565400" cy="1322614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Określenie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ról</a:t>
            </a:r>
            <a:r>
              <a:rPr lang="pl-PL" sz="2400" b="1" dirty="0">
                <a:solidFill>
                  <a:srgbClr val="FF6B35"/>
                </a:solidFill>
                <a:latin typeface="Poppins"/>
              </a:rPr>
              <a:t> w procesie</a:t>
            </a:r>
            <a:endParaRPr lang="en-US" sz="1100" dirty="0"/>
          </a:p>
        </p:txBody>
      </p:sp>
      <p:sp>
        <p:nvSpPr>
          <p:cNvPr id="21" name="TextBox 21"/>
          <p:cNvSpPr txBox="1"/>
          <p:nvPr/>
        </p:nvSpPr>
        <p:spPr>
          <a:xfrm>
            <a:off x="8470900" y="25273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3</a:t>
            </a:r>
            <a:endParaRPr lang="en-US" sz="1100"/>
          </a:p>
        </p:txBody>
      </p:sp>
      <p:sp>
        <p:nvSpPr>
          <p:cNvPr id="22" name="TextBox 22"/>
          <p:cNvSpPr txBox="1"/>
          <p:nvPr/>
        </p:nvSpPr>
        <p:spPr>
          <a:xfrm>
            <a:off x="9093200" y="2514600"/>
            <a:ext cx="25654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FF6B35"/>
                </a:solidFill>
                <a:latin typeface="Poppins"/>
              </a:rPr>
              <a:t>Harmonogram działań</a:t>
            </a:r>
            <a:endParaRPr lang="en-US" sz="1100"/>
          </a:p>
        </p:txBody>
      </p:sp>
      <p:sp>
        <p:nvSpPr>
          <p:cNvPr id="23" name="TextBox 23"/>
          <p:cNvSpPr txBox="1"/>
          <p:nvPr/>
        </p:nvSpPr>
        <p:spPr>
          <a:xfrm>
            <a:off x="12166600" y="25273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4</a:t>
            </a:r>
            <a:endParaRPr lang="en-US" sz="1100"/>
          </a:p>
        </p:txBody>
      </p:sp>
      <p:sp>
        <p:nvSpPr>
          <p:cNvPr id="24" name="TextBox 24"/>
          <p:cNvSpPr txBox="1"/>
          <p:nvPr/>
        </p:nvSpPr>
        <p:spPr>
          <a:xfrm>
            <a:off x="12801600" y="2514600"/>
            <a:ext cx="25654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Realizacja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transakcji</a:t>
            </a:r>
            <a:endParaRPr lang="en-US" sz="1100" dirty="0"/>
          </a:p>
        </p:txBody>
      </p:sp>
      <p:sp>
        <p:nvSpPr>
          <p:cNvPr id="25" name="TextBox 25"/>
          <p:cNvSpPr txBox="1"/>
          <p:nvPr/>
        </p:nvSpPr>
        <p:spPr>
          <a:xfrm>
            <a:off x="1066800" y="6591300"/>
            <a:ext cx="3048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6B551D"/>
                </a:solidFill>
                <a:highlight>
                  <a:srgbClr val="000000">
                    <a:alpha val="0"/>
                  </a:srgbClr>
                </a:highlight>
                <a:latin typeface="&quot;Poltawski Nowy&quot;"/>
              </a:rPr>
              <a:t>5</a:t>
            </a:r>
            <a:endParaRPr lang="en-US" sz="1100" dirty="0"/>
          </a:p>
        </p:txBody>
      </p:sp>
      <p:sp>
        <p:nvSpPr>
          <p:cNvPr id="26" name="TextBox 26"/>
          <p:cNvSpPr txBox="1"/>
          <p:nvPr/>
        </p:nvSpPr>
        <p:spPr>
          <a:xfrm>
            <a:off x="1689100" y="6578600"/>
            <a:ext cx="13665200" cy="444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Integracja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systemowa</a:t>
            </a:r>
            <a:endParaRPr lang="en-US" sz="1100" dirty="0"/>
          </a:p>
        </p:txBody>
      </p:sp>
      <p:sp>
        <p:nvSpPr>
          <p:cNvPr id="27" name="TextBox 27"/>
          <p:cNvSpPr txBox="1"/>
          <p:nvPr/>
        </p:nvSpPr>
        <p:spPr>
          <a:xfrm>
            <a:off x="1689100" y="3594100"/>
            <a:ext cx="25654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Systematyczne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rozpoznawanie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kwantyfikacja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ryzyka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walutowego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kontraktów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handlowych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28" name="TextBox 28"/>
          <p:cNvSpPr txBox="1"/>
          <p:nvPr/>
        </p:nvSpPr>
        <p:spPr>
          <a:xfrm>
            <a:off x="5397500" y="3594100"/>
            <a:ext cx="25654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Jasny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podział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odpowiedzialności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-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kto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podejmuje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decyzje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zatwierdza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transakcje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zabezpieczające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29" name="TextBox 29"/>
          <p:cNvSpPr txBox="1"/>
          <p:nvPr/>
        </p:nvSpPr>
        <p:spPr>
          <a:xfrm>
            <a:off x="9093200" y="3594100"/>
            <a:ext cx="25654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Ustalenie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kiedy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jak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często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przeprowadzać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analizy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zawierać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transakcje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zabezpieczające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30" name="TextBox 30"/>
          <p:cNvSpPr txBox="1"/>
          <p:nvPr/>
        </p:nvSpPr>
        <p:spPr>
          <a:xfrm>
            <a:off x="12801600" y="3594100"/>
            <a:ext cx="2565400" cy="1879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Szczegółowy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proces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od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decyzji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do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zawarcia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transakcji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dokumentacją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ścieżką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audytową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31" name="TextBox 31"/>
          <p:cNvSpPr txBox="1"/>
          <p:nvPr/>
        </p:nvSpPr>
        <p:spPr>
          <a:xfrm>
            <a:off x="1689100" y="7213600"/>
            <a:ext cx="13665200" cy="3683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l">
              <a:lnSpc>
                <a:spcPct val="150000"/>
              </a:lnSpc>
              <a:defRPr/>
            </a:pP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6256000" cy="9144000"/>
          </a:xfrm>
          <a:prstGeom prst="rect">
            <a:avLst/>
          </a:prstGeom>
          <a:solidFill>
            <a:srgbClr val="0D0A2C">
              <a:alpha val="74902"/>
            </a:srgbClr>
          </a:solidFill>
        </p:spPr>
        <p:txBody>
          <a:bodyPr/>
          <a:lstStyle/>
          <a:p>
            <a:endParaRPr lang="pl-PL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44" r="44"/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876300" y="2463800"/>
            <a:ext cx="14490700" cy="5689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AutoShape 5"/>
          <p:cNvSpPr/>
          <p:nvPr/>
        </p:nvSpPr>
        <p:spPr>
          <a:xfrm>
            <a:off x="876300" y="2463800"/>
            <a:ext cx="3429000" cy="5689600"/>
          </a:xfrm>
          <a:prstGeom prst="roundRect">
            <a:avLst>
              <a:gd name="adj" fmla="val 444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6" name="AutoShape 6"/>
          <p:cNvSpPr/>
          <p:nvPr/>
        </p:nvSpPr>
        <p:spPr>
          <a:xfrm>
            <a:off x="2216150" y="278130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sp>
        <p:nvSpPr>
          <p:cNvPr id="7" name="AutoShape 7"/>
          <p:cNvSpPr/>
          <p:nvPr/>
        </p:nvSpPr>
        <p:spPr>
          <a:xfrm>
            <a:off x="4559300" y="2463800"/>
            <a:ext cx="3429000" cy="5689600"/>
          </a:xfrm>
          <a:prstGeom prst="roundRect">
            <a:avLst>
              <a:gd name="adj" fmla="val 444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8" name="AutoShape 8"/>
          <p:cNvSpPr/>
          <p:nvPr/>
        </p:nvSpPr>
        <p:spPr>
          <a:xfrm>
            <a:off x="5899150" y="278130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sp>
        <p:nvSpPr>
          <p:cNvPr id="9" name="AutoShape 9"/>
          <p:cNvSpPr/>
          <p:nvPr/>
        </p:nvSpPr>
        <p:spPr>
          <a:xfrm>
            <a:off x="8242300" y="2463800"/>
            <a:ext cx="3429000" cy="5689600"/>
          </a:xfrm>
          <a:prstGeom prst="roundRect">
            <a:avLst>
              <a:gd name="adj" fmla="val 444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0" name="AutoShape 10"/>
          <p:cNvSpPr/>
          <p:nvPr/>
        </p:nvSpPr>
        <p:spPr>
          <a:xfrm>
            <a:off x="9499600" y="278130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sp>
        <p:nvSpPr>
          <p:cNvPr id="11" name="AutoShape 11"/>
          <p:cNvSpPr/>
          <p:nvPr/>
        </p:nvSpPr>
        <p:spPr>
          <a:xfrm>
            <a:off x="11938000" y="2463800"/>
            <a:ext cx="3429000" cy="5689600"/>
          </a:xfrm>
          <a:prstGeom prst="roundRect">
            <a:avLst>
              <a:gd name="adj" fmla="val 4444"/>
            </a:avLst>
          </a:prstGeom>
          <a:solidFill>
            <a:srgbClr val="CECCCC">
              <a:alpha val="33725"/>
            </a:srgbClr>
          </a:solidFill>
        </p:spPr>
        <p:txBody>
          <a:bodyPr/>
          <a:lstStyle/>
          <a:p>
            <a:endParaRPr lang="pl-PL"/>
          </a:p>
        </p:txBody>
      </p:sp>
      <p:sp>
        <p:nvSpPr>
          <p:cNvPr id="12" name="AutoShape 12"/>
          <p:cNvSpPr/>
          <p:nvPr/>
        </p:nvSpPr>
        <p:spPr>
          <a:xfrm>
            <a:off x="13277850" y="2794000"/>
            <a:ext cx="749300" cy="749300"/>
          </a:xfrm>
          <a:prstGeom prst="roundRect">
            <a:avLst>
              <a:gd name="adj" fmla="val 49152"/>
            </a:avLst>
          </a:prstGeom>
          <a:solidFill>
            <a:srgbClr val="604E29"/>
          </a:solidFill>
        </p:spPr>
        <p:txBody>
          <a:bodyPr/>
          <a:lstStyle/>
          <a:p>
            <a:endParaRPr lang="pl-PL"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3"/>
          <a:srcRect r="244"/>
          <a:stretch>
            <a:fillRect/>
          </a:stretch>
        </p:blipFill>
        <p:spPr>
          <a:xfrm>
            <a:off x="190500" y="190500"/>
            <a:ext cx="1346200" cy="469900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876300" y="977900"/>
            <a:ext cx="14490700" cy="12065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Usługa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5: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Rachunkowość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zabezpieczeń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- compliance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i</a:t>
            </a:r>
            <a:r>
              <a:rPr lang="en-US" sz="32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3200" b="1" dirty="0" err="1">
                <a:solidFill>
                  <a:srgbClr val="FF6B35"/>
                </a:solidFill>
                <a:latin typeface="Poppins"/>
              </a:rPr>
              <a:t>transparentność</a:t>
            </a:r>
            <a:endParaRPr lang="en-US" sz="1100" dirty="0"/>
          </a:p>
        </p:txBody>
      </p:sp>
      <p:sp>
        <p:nvSpPr>
          <p:cNvPr id="15" name="TextBox 15"/>
          <p:cNvSpPr txBox="1"/>
          <p:nvPr/>
        </p:nvSpPr>
        <p:spPr>
          <a:xfrm>
            <a:off x="1130300" y="3721100"/>
            <a:ext cx="29210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Dokumentacja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powiązań</a:t>
            </a:r>
            <a:endParaRPr lang="en-US" sz="1100" dirty="0"/>
          </a:p>
        </p:txBody>
      </p:sp>
      <p:sp>
        <p:nvSpPr>
          <p:cNvPr id="16" name="TextBox 16"/>
          <p:cNvSpPr txBox="1"/>
          <p:nvPr/>
        </p:nvSpPr>
        <p:spPr>
          <a:xfrm>
            <a:off x="4813300" y="3721100"/>
            <a:ext cx="29210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FF6B35"/>
                </a:solidFill>
                <a:latin typeface="Poppins"/>
              </a:rPr>
              <a:t>Testy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skuteczności</a:t>
            </a:r>
            <a:endParaRPr lang="en-US" sz="1100" dirty="0"/>
          </a:p>
        </p:txBody>
      </p:sp>
      <p:sp>
        <p:nvSpPr>
          <p:cNvPr id="17" name="TextBox 17"/>
          <p:cNvSpPr txBox="1"/>
          <p:nvPr/>
        </p:nvSpPr>
        <p:spPr>
          <a:xfrm>
            <a:off x="8496300" y="3721100"/>
            <a:ext cx="29210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Wyceny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instrumentów</a:t>
            </a:r>
            <a:endParaRPr lang="en-US" sz="1100" dirty="0"/>
          </a:p>
        </p:txBody>
      </p:sp>
      <p:sp>
        <p:nvSpPr>
          <p:cNvPr id="18" name="TextBox 18"/>
          <p:cNvSpPr txBox="1"/>
          <p:nvPr/>
        </p:nvSpPr>
        <p:spPr>
          <a:xfrm>
            <a:off x="12179300" y="3721100"/>
            <a:ext cx="2921000" cy="9017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Transparentność</a:t>
            </a:r>
            <a:r>
              <a:rPr lang="en-US" sz="2400" b="1" dirty="0">
                <a:solidFill>
                  <a:srgbClr val="FF6B35"/>
                </a:solidFill>
                <a:latin typeface="Poppins"/>
              </a:rPr>
              <a:t> </a:t>
            </a:r>
            <a:r>
              <a:rPr lang="en-US" sz="2400" b="1" dirty="0" err="1">
                <a:solidFill>
                  <a:srgbClr val="FF6B35"/>
                </a:solidFill>
                <a:latin typeface="Poppins"/>
              </a:rPr>
              <a:t>raportowania</a:t>
            </a:r>
            <a:endParaRPr lang="en-US" sz="1100" dirty="0"/>
          </a:p>
        </p:txBody>
      </p:sp>
      <p:sp>
        <p:nvSpPr>
          <p:cNvPr id="19" name="TextBox 19"/>
          <p:cNvSpPr txBox="1"/>
          <p:nvPr/>
        </p:nvSpPr>
        <p:spPr>
          <a:xfrm>
            <a:off x="1130300" y="4813300"/>
            <a:ext cx="2921000" cy="2641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Przygotowanie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kompletnej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dokumentacji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powiązań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zabezpieczających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zgodnie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wymogami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MSSF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pl-PL" sz="1900" b="1" dirty="0">
                <a:solidFill>
                  <a:srgbClr val="383838"/>
                </a:solidFill>
                <a:latin typeface="Poppins"/>
              </a:rPr>
              <a:t>M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SR.</a:t>
            </a:r>
            <a:endParaRPr lang="en-US" sz="1100" dirty="0"/>
          </a:p>
        </p:txBody>
      </p:sp>
      <p:sp>
        <p:nvSpPr>
          <p:cNvPr id="20" name="TextBox 20"/>
          <p:cNvSpPr txBox="1"/>
          <p:nvPr/>
        </p:nvSpPr>
        <p:spPr>
          <a:xfrm>
            <a:off x="4813300" y="4813300"/>
            <a:ext cx="2921000" cy="2641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Regularne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przeprowadzanie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testów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skuteczności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zabezpieczeń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zgodnie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z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metodologią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rachunkowości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zabezpieczeń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21" name="TextBox 21"/>
          <p:cNvSpPr txBox="1"/>
          <p:nvPr/>
        </p:nvSpPr>
        <p:spPr>
          <a:xfrm>
            <a:off x="8496300" y="4622800"/>
            <a:ext cx="2921000" cy="22606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Profesjonalne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wyceny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instrumentów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pochodnych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ich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ujęcie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sprawozdaniach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finansowych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  <p:sp>
        <p:nvSpPr>
          <p:cNvPr id="22" name="TextBox 22"/>
          <p:cNvSpPr txBox="1"/>
          <p:nvPr/>
        </p:nvSpPr>
        <p:spPr>
          <a:xfrm>
            <a:off x="12179300" y="4572000"/>
            <a:ext cx="2921000" cy="3327400"/>
          </a:xfrm>
          <a:prstGeom prst="rect">
            <a:avLst/>
          </a:prstGeom>
          <a:solidFill>
            <a:srgbClr val="000000">
              <a:alpha val="0"/>
            </a:srgbClr>
          </a:solidFill>
        </p:spPr>
        <p:txBody>
          <a:bodyPr lIns="0" tIns="0" rIns="0" bIns="0" rtlCol="0" anchor="ctr"/>
          <a:lstStyle/>
          <a:p>
            <a:pPr indent="0" algn="ctr">
              <a:lnSpc>
                <a:spcPct val="150000"/>
              </a:lnSpc>
              <a:defRPr/>
            </a:pP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Prawidłowe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odzwierciedlenie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strategii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zabezpieczającej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w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sprawozdaniach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-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brak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zakłóceń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wyniku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 </a:t>
            </a:r>
            <a:r>
              <a:rPr lang="en-US" sz="1900" b="1" dirty="0" err="1">
                <a:solidFill>
                  <a:srgbClr val="383838"/>
                </a:solidFill>
                <a:latin typeface="Poppins"/>
              </a:rPr>
              <a:t>finansowego</a:t>
            </a:r>
            <a:r>
              <a:rPr lang="en-US" sz="1900" b="1" dirty="0">
                <a:solidFill>
                  <a:srgbClr val="383838"/>
                </a:solidFill>
                <a:latin typeface="Poppins"/>
              </a:rPr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890</Words>
  <Application>Microsoft Office PowerPoint</Application>
  <PresentationFormat>Niestandardowy</PresentationFormat>
  <Paragraphs>173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"Poltawski Nowy"</vt:lpstr>
      <vt:lpstr>Arial</vt:lpstr>
      <vt:lpstr>Calibri</vt:lpstr>
      <vt:lpstr>Poppins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Maciej Dobrzyński</dc:creator>
  <cp:lastModifiedBy>Maciej Dobrzyński</cp:lastModifiedBy>
  <cp:revision>10</cp:revision>
  <dcterms:created xsi:type="dcterms:W3CDTF">2006-08-16T00:00:00Z</dcterms:created>
  <dcterms:modified xsi:type="dcterms:W3CDTF">2026-05-15T09:10:11Z</dcterms:modified>
</cp:coreProperties>
</file>